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329" r:id="rId2"/>
    <p:sldId id="369" r:id="rId3"/>
    <p:sldId id="358" r:id="rId4"/>
    <p:sldId id="376" r:id="rId5"/>
    <p:sldId id="375" r:id="rId6"/>
    <p:sldId id="359" r:id="rId7"/>
    <p:sldId id="361" r:id="rId8"/>
    <p:sldId id="362" r:id="rId9"/>
    <p:sldId id="373" r:id="rId10"/>
    <p:sldId id="365" r:id="rId11"/>
    <p:sldId id="377" r:id="rId12"/>
    <p:sldId id="378" r:id="rId13"/>
    <p:sldId id="371" r:id="rId14"/>
    <p:sldId id="367" r:id="rId15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FF3300"/>
    <a:srgbClr val="800080"/>
    <a:srgbClr val="FF3399"/>
    <a:srgbClr val="009999"/>
    <a:srgbClr val="009900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26" autoAdjust="0"/>
    <p:restoredTop sz="94581" autoAdjust="0"/>
  </p:normalViewPr>
  <p:slideViewPr>
    <p:cSldViewPr>
      <p:cViewPr varScale="1">
        <p:scale>
          <a:sx n="73" d="100"/>
          <a:sy n="73" d="100"/>
        </p:scale>
        <p:origin x="162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7592A8E9-82D1-4640-8C48-BAC4273C85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589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7891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789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7893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894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7895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FD0A03D6-3E86-405A-974B-AF4D242CD69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44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76EE838-CD83-4CA9-920B-3B2DE797F0EB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5128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5129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0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1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5132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5133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34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35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36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37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5138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5139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40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41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5142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5143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44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45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46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47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5148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5149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24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12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512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12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1E1AB3-9398-4EE5-9EF4-A33B072BA3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BBE5CB-38AB-4019-8EFA-3C95D2FE8B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7264003-C42D-4960-886F-34A7B5EFC6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1FAA14-C6E8-4554-AD6A-72FFA9E055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DBA79D-92AB-48D0-9ADB-1E1DE8DFD7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A39E91-8225-4769-833B-57B60A469E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59E91C-1808-42AC-8247-D997182DFD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C47A55-4470-4A32-A4A8-46CF111C5F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1D4093-92F2-4DBB-A60D-143D05B55C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9074CD-D605-46E0-9655-BABAD1633D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C53DED-2790-4105-9180-73B337CF1F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D1A7031-7FCF-4CE3-85D4-DC47C4FF5F1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104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5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4106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4107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08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09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10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11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12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13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14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15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4116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4117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4118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19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20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4121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22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23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4124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4125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26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27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28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29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30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31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32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</p:grpSp>
      <p:grpSp>
        <p:nvGrpSpPr>
          <p:cNvPr id="4133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4134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35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1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41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4138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4139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4140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41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42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43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44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45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46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47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  <p:sp>
          <p:nvSpPr>
            <p:cNvPr id="414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  <p:bldP spid="4100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00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410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0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00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410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0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00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410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0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00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410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0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00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410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0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 mar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404664"/>
            <a:ext cx="4032448" cy="406851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499992" y="2060848"/>
            <a:ext cx="52565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b="1" i="1" u="sng" dirty="0" smtClean="0"/>
              <a:t>Welcome </a:t>
            </a:r>
            <a:endParaRPr lang="en-GB" sz="7200" b="1" i="1" u="sng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78597" y="1772816"/>
            <a:ext cx="5710217" cy="32932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en-GB" sz="4400" b="1" i="1" u="sng" dirty="0" smtClean="0">
                <a:solidFill>
                  <a:schemeClr val="tx2"/>
                </a:solidFill>
              </a:rPr>
              <a:t>Home Visit Dates...</a:t>
            </a:r>
            <a:endParaRPr lang="en-GB" sz="4400" b="1" u="sng" dirty="0" smtClean="0">
              <a:solidFill>
                <a:srgbClr val="3333FF"/>
              </a:solidFill>
            </a:endParaRPr>
          </a:p>
          <a:p>
            <a:pPr algn="ctr">
              <a:buNone/>
            </a:pPr>
            <a:endParaRPr lang="en-GB" sz="4400" b="1" u="sng" dirty="0">
              <a:solidFill>
                <a:srgbClr val="3333FF"/>
              </a:solidFill>
            </a:endParaRPr>
          </a:p>
          <a:p>
            <a:pPr algn="ctr">
              <a:buNone/>
            </a:pPr>
            <a:r>
              <a:rPr lang="en-GB" sz="4000" b="1" u="sng" dirty="0" smtClean="0">
                <a:solidFill>
                  <a:srgbClr val="3333FF"/>
                </a:solidFill>
              </a:rPr>
              <a:t>6</a:t>
            </a:r>
            <a:r>
              <a:rPr lang="en-GB" sz="4000" b="1" u="sng" baseline="30000" dirty="0" smtClean="0">
                <a:solidFill>
                  <a:srgbClr val="3333FF"/>
                </a:solidFill>
              </a:rPr>
              <a:t>th</a:t>
            </a:r>
            <a:r>
              <a:rPr lang="en-GB" sz="4000" b="1" u="sng" dirty="0" smtClean="0">
                <a:solidFill>
                  <a:srgbClr val="3333FF"/>
                </a:solidFill>
              </a:rPr>
              <a:t>-9</a:t>
            </a:r>
            <a:r>
              <a:rPr lang="en-GB" sz="4000" b="1" u="sng" baseline="30000" dirty="0" smtClean="0">
                <a:solidFill>
                  <a:srgbClr val="3333FF"/>
                </a:solidFill>
              </a:rPr>
              <a:t>th</a:t>
            </a:r>
            <a:r>
              <a:rPr lang="en-GB" sz="4000" b="1" u="sng" dirty="0" smtClean="0">
                <a:solidFill>
                  <a:srgbClr val="3333FF"/>
                </a:solidFill>
              </a:rPr>
              <a:t> September</a:t>
            </a:r>
          </a:p>
          <a:p>
            <a:pPr algn="ctr">
              <a:buNone/>
            </a:pPr>
            <a:endParaRPr lang="en-GB" sz="4000" b="1" u="sng" dirty="0">
              <a:solidFill>
                <a:srgbClr val="3333FF"/>
              </a:solidFill>
            </a:endParaRPr>
          </a:p>
          <a:p>
            <a:pPr algn="ctr">
              <a:buNone/>
            </a:pPr>
            <a:r>
              <a:rPr lang="en-GB" sz="4000" b="1" u="sng" dirty="0" smtClean="0">
                <a:solidFill>
                  <a:srgbClr val="3333FF"/>
                </a:solidFill>
              </a:rPr>
              <a:t>Book a time online</a:t>
            </a:r>
          </a:p>
        </p:txBody>
      </p:sp>
    </p:spTree>
    <p:extLst>
      <p:ext uri="{BB962C8B-B14F-4D97-AF65-F5344CB8AC3E}">
        <p14:creationId xmlns:p14="http://schemas.microsoft.com/office/powerpoint/2010/main" val="45040253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116632"/>
            <a:ext cx="8501045" cy="58785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en-GB" sz="4400" b="1" i="1" u="sng" dirty="0" smtClean="0">
                <a:solidFill>
                  <a:schemeClr val="tx2"/>
                </a:solidFill>
              </a:rPr>
              <a:t>Other dates for the diary...</a:t>
            </a:r>
            <a:endParaRPr lang="en-GB" sz="4400" b="1" u="sng" dirty="0" smtClean="0">
              <a:solidFill>
                <a:srgbClr val="3333FF"/>
              </a:solidFill>
            </a:endParaRPr>
          </a:p>
          <a:p>
            <a:pPr algn="ctr">
              <a:buNone/>
            </a:pPr>
            <a:endParaRPr lang="en-GB" sz="4400" b="1" u="sng" dirty="0">
              <a:solidFill>
                <a:srgbClr val="3333FF"/>
              </a:solidFill>
            </a:endParaRPr>
          </a:p>
          <a:p>
            <a:pPr algn="ctr">
              <a:buNone/>
            </a:pPr>
            <a:r>
              <a:rPr lang="en-GB" sz="4000" b="1" u="sng" dirty="0" smtClean="0">
                <a:solidFill>
                  <a:srgbClr val="3333FF"/>
                </a:solidFill>
              </a:rPr>
              <a:t>Moving Up Morning (Reception) – </a:t>
            </a:r>
          </a:p>
          <a:p>
            <a:pPr algn="ctr">
              <a:buNone/>
            </a:pPr>
            <a:r>
              <a:rPr lang="en-GB" sz="4000" b="1" u="sng" dirty="0" smtClean="0">
                <a:solidFill>
                  <a:srgbClr val="3333FF"/>
                </a:solidFill>
              </a:rPr>
              <a:t>Tuesday 12</a:t>
            </a:r>
            <a:r>
              <a:rPr lang="en-GB" sz="4000" b="1" u="sng" baseline="30000" dirty="0" smtClean="0">
                <a:solidFill>
                  <a:srgbClr val="3333FF"/>
                </a:solidFill>
              </a:rPr>
              <a:t>th</a:t>
            </a:r>
            <a:r>
              <a:rPr lang="en-GB" sz="4000" b="1" u="sng" dirty="0" smtClean="0">
                <a:solidFill>
                  <a:srgbClr val="3333FF"/>
                </a:solidFill>
              </a:rPr>
              <a:t> July</a:t>
            </a:r>
          </a:p>
          <a:p>
            <a:pPr algn="ctr">
              <a:buNone/>
            </a:pPr>
            <a:endParaRPr lang="en-GB" sz="4000" b="1" u="sng" dirty="0">
              <a:solidFill>
                <a:srgbClr val="3333FF"/>
              </a:solidFill>
            </a:endParaRPr>
          </a:p>
          <a:p>
            <a:pPr algn="ctr">
              <a:buNone/>
            </a:pPr>
            <a:r>
              <a:rPr lang="en-GB" sz="4000" b="1" u="sng" dirty="0" smtClean="0">
                <a:solidFill>
                  <a:srgbClr val="3333FF"/>
                </a:solidFill>
              </a:rPr>
              <a:t>Nursery Visit – </a:t>
            </a:r>
          </a:p>
          <a:p>
            <a:pPr algn="ctr">
              <a:buNone/>
            </a:pPr>
            <a:r>
              <a:rPr lang="en-GB" sz="4000" b="1" u="sng" dirty="0" smtClean="0">
                <a:solidFill>
                  <a:srgbClr val="3333FF"/>
                </a:solidFill>
              </a:rPr>
              <a:t>Wednesday 13</a:t>
            </a:r>
            <a:r>
              <a:rPr lang="en-GB" sz="4000" b="1" u="sng" baseline="30000" dirty="0" smtClean="0">
                <a:solidFill>
                  <a:srgbClr val="3333FF"/>
                </a:solidFill>
              </a:rPr>
              <a:t>th</a:t>
            </a:r>
            <a:r>
              <a:rPr lang="en-GB" sz="4000" b="1" u="sng" dirty="0" smtClean="0">
                <a:solidFill>
                  <a:srgbClr val="3333FF"/>
                </a:solidFill>
              </a:rPr>
              <a:t> July</a:t>
            </a:r>
          </a:p>
          <a:p>
            <a:pPr algn="ctr">
              <a:buNone/>
            </a:pPr>
            <a:endParaRPr lang="en-GB" sz="4000" b="1" u="sng" dirty="0">
              <a:solidFill>
                <a:srgbClr val="3333FF"/>
              </a:solidFill>
            </a:endParaRPr>
          </a:p>
          <a:p>
            <a:pPr algn="ctr">
              <a:buNone/>
            </a:pPr>
            <a:r>
              <a:rPr lang="en-GB" sz="2000" b="1" u="sng" dirty="0" smtClean="0">
                <a:solidFill>
                  <a:srgbClr val="3333FF"/>
                </a:solidFill>
              </a:rPr>
              <a:t>Nursery start date – 12</a:t>
            </a:r>
            <a:r>
              <a:rPr lang="en-GB" sz="2000" b="1" u="sng" baseline="30000" dirty="0" smtClean="0">
                <a:solidFill>
                  <a:srgbClr val="3333FF"/>
                </a:solidFill>
              </a:rPr>
              <a:t>th</a:t>
            </a:r>
            <a:r>
              <a:rPr lang="en-GB" sz="2000" b="1" u="sng" dirty="0" smtClean="0">
                <a:solidFill>
                  <a:srgbClr val="3333FF"/>
                </a:solidFill>
              </a:rPr>
              <a:t> September</a:t>
            </a:r>
          </a:p>
          <a:p>
            <a:pPr algn="ctr">
              <a:buNone/>
            </a:pPr>
            <a:r>
              <a:rPr lang="en-GB" sz="2000" b="1" u="sng" dirty="0" smtClean="0">
                <a:solidFill>
                  <a:srgbClr val="3333FF"/>
                </a:solidFill>
              </a:rPr>
              <a:t>Reception start date – 12</a:t>
            </a:r>
            <a:r>
              <a:rPr lang="en-GB" sz="2000" b="1" u="sng" baseline="30000" dirty="0" smtClean="0">
                <a:solidFill>
                  <a:srgbClr val="3333FF"/>
                </a:solidFill>
              </a:rPr>
              <a:t>th</a:t>
            </a:r>
            <a:r>
              <a:rPr lang="en-GB" sz="2000" b="1" u="sng" dirty="0" smtClean="0">
                <a:solidFill>
                  <a:srgbClr val="3333FF"/>
                </a:solidFill>
              </a:rPr>
              <a:t> September</a:t>
            </a:r>
          </a:p>
        </p:txBody>
      </p:sp>
    </p:spTree>
    <p:extLst>
      <p:ext uri="{BB962C8B-B14F-4D97-AF65-F5344CB8AC3E}">
        <p14:creationId xmlns:p14="http://schemas.microsoft.com/office/powerpoint/2010/main" val="220240782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26756" t="33266" r="35057" b="14563"/>
          <a:stretch/>
        </p:blipFill>
        <p:spPr>
          <a:xfrm>
            <a:off x="395535" y="260648"/>
            <a:ext cx="5249791" cy="403244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25096" t="28344" r="51661" b="24407"/>
          <a:stretch/>
        </p:blipFill>
        <p:spPr>
          <a:xfrm>
            <a:off x="4923039" y="2852936"/>
            <a:ext cx="3376306" cy="3858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388057"/>
      </p:ext>
    </p:extLst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Questions?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07274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 mar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764704"/>
            <a:ext cx="4032448" cy="406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83199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972344"/>
          </a:xfrm>
        </p:spPr>
        <p:txBody>
          <a:bodyPr/>
          <a:lstStyle/>
          <a:p>
            <a:r>
              <a:rPr lang="en-GB" b="1" i="1" u="sng" dirty="0" smtClean="0"/>
              <a:t>Staff in EYFS</a:t>
            </a:r>
            <a:endParaRPr lang="en-GB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7696200" cy="410445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Elizabeth Smith </a:t>
            </a:r>
          </a:p>
          <a:p>
            <a:pPr marL="0" indent="0">
              <a:buNone/>
            </a:pPr>
            <a:r>
              <a:rPr lang="en-GB" sz="2000" dirty="0" smtClean="0"/>
              <a:t>Reception class teacher/ EYFS Lead/Assistant head Teacher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Claire Lee</a:t>
            </a:r>
          </a:p>
          <a:p>
            <a:pPr marL="0" indent="0">
              <a:buNone/>
            </a:pPr>
            <a:r>
              <a:rPr lang="en-GB" sz="2000" dirty="0" smtClean="0"/>
              <a:t>Reception Class Teaching Assistant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Sarah Steele</a:t>
            </a:r>
          </a:p>
          <a:p>
            <a:pPr marL="0" indent="0">
              <a:buNone/>
            </a:pPr>
            <a:r>
              <a:rPr lang="en-GB" sz="2000" dirty="0" smtClean="0"/>
              <a:t>Nursery Class Teacher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Nicola Lucas</a:t>
            </a:r>
            <a:endParaRPr lang="en-GB" dirty="0"/>
          </a:p>
          <a:p>
            <a:pPr marL="0" indent="0">
              <a:buNone/>
            </a:pPr>
            <a:r>
              <a:rPr lang="en-GB" sz="2000" dirty="0" smtClean="0"/>
              <a:t>Nursery Class Teaching assistant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2000" dirty="0" smtClean="0"/>
          </a:p>
          <a:p>
            <a:pPr>
              <a:buFont typeface="Wingdings" panose="05000000000000000000" pitchFamily="2" charset="2"/>
              <a:buChar char="Ø"/>
            </a:pPr>
            <a:endParaRPr lang="en-GB" sz="20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9188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404664"/>
            <a:ext cx="7992888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FontTx/>
              <a:buNone/>
              <a:defRPr/>
            </a:pPr>
            <a:r>
              <a:rPr lang="en-GB" altLang="en-US" sz="3200" u="sng" dirty="0"/>
              <a:t>Prime </a:t>
            </a:r>
            <a:r>
              <a:rPr lang="en-GB" altLang="en-US" sz="3200" u="sng" dirty="0" smtClean="0"/>
              <a:t>Areas </a:t>
            </a:r>
            <a:r>
              <a:rPr lang="en-GB" altLang="en-US" sz="3200" u="sng" dirty="0"/>
              <a:t>of Development</a:t>
            </a:r>
            <a:endParaRPr lang="en-GB" sz="3200" dirty="0"/>
          </a:p>
          <a:p>
            <a:pPr marL="0" indent="0" algn="ctr">
              <a:buFontTx/>
              <a:buNone/>
              <a:defRPr/>
            </a:pPr>
            <a:endParaRPr lang="en-GB" dirty="0"/>
          </a:p>
          <a:p>
            <a:pPr marL="0" indent="0" algn="ctr">
              <a:buFontTx/>
              <a:buNone/>
              <a:defRPr/>
            </a:pPr>
            <a:r>
              <a:rPr lang="en-GB" sz="2800" dirty="0"/>
              <a:t>Personal, Social &amp; Emotional Development</a:t>
            </a:r>
          </a:p>
          <a:p>
            <a:pPr marL="0" indent="0" algn="ctr">
              <a:buFontTx/>
              <a:buNone/>
              <a:defRPr/>
            </a:pPr>
            <a:r>
              <a:rPr lang="en-GB" sz="2800" dirty="0"/>
              <a:t>Communication &amp; Language </a:t>
            </a:r>
          </a:p>
          <a:p>
            <a:pPr marL="0" indent="0" algn="ctr">
              <a:buFontTx/>
              <a:buNone/>
              <a:defRPr/>
            </a:pPr>
            <a:r>
              <a:rPr lang="en-GB" sz="2800" dirty="0"/>
              <a:t>Physical</a:t>
            </a:r>
          </a:p>
          <a:p>
            <a:pPr marL="0" indent="0" algn="ctr">
              <a:buFontTx/>
              <a:buNone/>
              <a:defRPr/>
            </a:pPr>
            <a:endParaRPr lang="en-GB" altLang="en-US" sz="3200" u="sng" dirty="0" smtClean="0"/>
          </a:p>
          <a:p>
            <a:pPr marL="0" indent="0" algn="ctr">
              <a:buFontTx/>
              <a:buNone/>
              <a:defRPr/>
            </a:pPr>
            <a:r>
              <a:rPr lang="en-GB" altLang="en-US" sz="3200" u="sng" dirty="0" smtClean="0"/>
              <a:t>Specific </a:t>
            </a:r>
            <a:r>
              <a:rPr lang="en-GB" altLang="en-US" sz="3200" u="sng" dirty="0"/>
              <a:t>Areas of Development</a:t>
            </a:r>
            <a:endParaRPr lang="en-GB" sz="3200" dirty="0"/>
          </a:p>
          <a:p>
            <a:pPr marL="0" indent="0" algn="ctr">
              <a:buFontTx/>
              <a:buNone/>
              <a:defRPr/>
            </a:pPr>
            <a:endParaRPr lang="en-GB" sz="2800" dirty="0"/>
          </a:p>
          <a:p>
            <a:pPr marL="0" indent="0" algn="ctr">
              <a:buFontTx/>
              <a:buNone/>
              <a:defRPr/>
            </a:pPr>
            <a:endParaRPr lang="en-GB" sz="2800" dirty="0"/>
          </a:p>
          <a:p>
            <a:pPr marL="0" indent="0" algn="ctr">
              <a:buFontTx/>
              <a:buNone/>
              <a:defRPr/>
            </a:pPr>
            <a:r>
              <a:rPr lang="en-GB" sz="2800" dirty="0"/>
              <a:t>Literacy</a:t>
            </a:r>
          </a:p>
          <a:p>
            <a:pPr marL="0" indent="0" algn="ctr">
              <a:buFontTx/>
              <a:buNone/>
              <a:defRPr/>
            </a:pPr>
            <a:r>
              <a:rPr lang="en-GB" sz="2800" dirty="0"/>
              <a:t>Maths</a:t>
            </a:r>
          </a:p>
          <a:p>
            <a:pPr marL="0" indent="0" algn="ctr">
              <a:buFontTx/>
              <a:buNone/>
              <a:defRPr/>
            </a:pPr>
            <a:r>
              <a:rPr lang="en-GB" sz="2800" dirty="0"/>
              <a:t>Understanding of the World</a:t>
            </a:r>
          </a:p>
          <a:p>
            <a:pPr marL="0" indent="0" algn="ctr">
              <a:buFontTx/>
              <a:buNone/>
              <a:defRPr/>
            </a:pPr>
            <a:r>
              <a:rPr lang="en-GB" sz="2800" dirty="0"/>
              <a:t>Expressive Arts &amp; Design</a:t>
            </a:r>
          </a:p>
          <a:p>
            <a:pPr marL="0" indent="0" algn="ctr">
              <a:buNone/>
              <a:defRPr/>
            </a:pPr>
            <a:r>
              <a:rPr lang="en-GB" sz="2800" dirty="0"/>
              <a:t>Religious Education </a:t>
            </a:r>
          </a:p>
          <a:p>
            <a:pPr marL="0" indent="0" algn="ctr">
              <a:buFontTx/>
              <a:buNone/>
              <a:defRPr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95156615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14" y="620688"/>
            <a:ext cx="8748464" cy="1116360"/>
          </a:xfrm>
        </p:spPr>
        <p:txBody>
          <a:bodyPr/>
          <a:lstStyle/>
          <a:p>
            <a:r>
              <a:rPr lang="en-GB" u="sng" dirty="0" smtClean="0">
                <a:solidFill>
                  <a:srgbClr val="FF0000"/>
                </a:solidFill>
              </a:rPr>
              <a:t>EYFS Baseline</a:t>
            </a:r>
            <a:br>
              <a:rPr lang="en-GB" u="sng" dirty="0" smtClean="0">
                <a:solidFill>
                  <a:srgbClr val="FF0000"/>
                </a:solidFill>
              </a:rPr>
            </a:br>
            <a:r>
              <a:rPr lang="en-GB" u="sng" dirty="0" smtClean="0">
                <a:solidFill>
                  <a:srgbClr val="FF0000"/>
                </a:solidFill>
              </a:rPr>
              <a:t>Assessments</a:t>
            </a:r>
            <a:endParaRPr lang="en-GB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788" y="1828800"/>
            <a:ext cx="3990156" cy="3657600"/>
          </a:xfrm>
        </p:spPr>
        <p:txBody>
          <a:bodyPr/>
          <a:lstStyle/>
          <a:p>
            <a:pPr marL="0" indent="0">
              <a:buNone/>
            </a:pPr>
            <a:r>
              <a:rPr lang="en-GB" b="1" i="1" u="sng" dirty="0" smtClean="0"/>
              <a:t>Nursery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u="sng" dirty="0" smtClean="0"/>
              <a:t>Children are observed during play and adult directed activities and assessed using the school overviews.</a:t>
            </a:r>
            <a:endParaRPr lang="en-GB" u="sn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4401" y="1828800"/>
            <a:ext cx="4421602" cy="3657600"/>
          </a:xfrm>
        </p:spPr>
        <p:txBody>
          <a:bodyPr/>
          <a:lstStyle/>
          <a:p>
            <a:pPr marL="0" indent="0">
              <a:buNone/>
            </a:pPr>
            <a:r>
              <a:rPr lang="en-GB" b="1" u="sng" dirty="0" smtClean="0"/>
              <a:t>Reception</a:t>
            </a:r>
          </a:p>
          <a:p>
            <a:pPr marL="0" indent="0">
              <a:buNone/>
            </a:pPr>
            <a:endParaRPr lang="en-GB" u="sng" dirty="0"/>
          </a:p>
          <a:p>
            <a:pPr marL="0" indent="0">
              <a:buNone/>
            </a:pPr>
            <a:r>
              <a:rPr lang="en-GB" u="sng" dirty="0" smtClean="0"/>
              <a:t>Children are observed during play, completing adult directed activities, completing the National RBA and using material provided from previous settings.</a:t>
            </a:r>
            <a:endParaRPr lang="en-GB" u="sng" dirty="0"/>
          </a:p>
        </p:txBody>
      </p:sp>
    </p:spTree>
    <p:extLst>
      <p:ext uri="{BB962C8B-B14F-4D97-AF65-F5344CB8AC3E}">
        <p14:creationId xmlns:p14="http://schemas.microsoft.com/office/powerpoint/2010/main" val="93207969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14" y="620688"/>
            <a:ext cx="8748464" cy="1116360"/>
          </a:xfrm>
        </p:spPr>
        <p:txBody>
          <a:bodyPr/>
          <a:lstStyle/>
          <a:p>
            <a:r>
              <a:rPr lang="en-GB" u="sng" dirty="0" smtClean="0">
                <a:solidFill>
                  <a:srgbClr val="FF0000"/>
                </a:solidFill>
              </a:rPr>
              <a:t>EYFS End of Year </a:t>
            </a:r>
            <a:br>
              <a:rPr lang="en-GB" u="sng" dirty="0" smtClean="0">
                <a:solidFill>
                  <a:srgbClr val="FF0000"/>
                </a:solidFill>
              </a:rPr>
            </a:br>
            <a:r>
              <a:rPr lang="en-GB" u="sng" dirty="0" smtClean="0">
                <a:solidFill>
                  <a:srgbClr val="FF0000"/>
                </a:solidFill>
              </a:rPr>
              <a:t>Assessments</a:t>
            </a:r>
            <a:endParaRPr lang="en-GB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i="1" u="sng" dirty="0" smtClean="0"/>
              <a:t>Nursery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u="sng" dirty="0" smtClean="0"/>
              <a:t>Are the children on track or not on track to achieve the end of Year Nursery Goals? (</a:t>
            </a:r>
            <a:r>
              <a:rPr lang="en-GB" u="sng" dirty="0"/>
              <a:t>S</a:t>
            </a:r>
            <a:r>
              <a:rPr lang="en-GB" u="sng" dirty="0" smtClean="0"/>
              <a:t>et by school)</a:t>
            </a:r>
            <a:endParaRPr lang="en-GB" u="sn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u="sng" dirty="0" smtClean="0"/>
              <a:t>Reception</a:t>
            </a:r>
          </a:p>
          <a:p>
            <a:pPr marL="0" indent="0">
              <a:buNone/>
            </a:pPr>
            <a:endParaRPr lang="en-GB" u="sng" dirty="0"/>
          </a:p>
          <a:p>
            <a:pPr marL="0" indent="0">
              <a:buNone/>
            </a:pPr>
            <a:r>
              <a:rPr lang="en-GB" u="sng" dirty="0" smtClean="0"/>
              <a:t>Are the children assessed as emerging or expected from each of the ELG’s? </a:t>
            </a:r>
          </a:p>
          <a:p>
            <a:pPr marL="0" indent="0">
              <a:buNone/>
            </a:pPr>
            <a:r>
              <a:rPr lang="en-GB" u="sng" dirty="0" smtClean="0"/>
              <a:t>(Set nationally)</a:t>
            </a:r>
            <a:endParaRPr lang="en-GB" u="sng" dirty="0"/>
          </a:p>
        </p:txBody>
      </p:sp>
    </p:spTree>
    <p:extLst>
      <p:ext uri="{BB962C8B-B14F-4D97-AF65-F5344CB8AC3E}">
        <p14:creationId xmlns:p14="http://schemas.microsoft.com/office/powerpoint/2010/main" val="398355337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260648"/>
            <a:ext cx="7568097" cy="48320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en-GB" sz="4800" b="1" u="sng" dirty="0">
                <a:solidFill>
                  <a:srgbClr val="3333FF"/>
                </a:solidFill>
              </a:rPr>
              <a:t>School </a:t>
            </a:r>
            <a:r>
              <a:rPr lang="en-GB" sz="4800" b="1" u="sng" dirty="0" smtClean="0">
                <a:solidFill>
                  <a:srgbClr val="3333FF"/>
                </a:solidFill>
              </a:rPr>
              <a:t>Readiness…</a:t>
            </a:r>
          </a:p>
          <a:p>
            <a:pPr marL="0" indent="0">
              <a:buNone/>
            </a:pPr>
            <a:endParaRPr lang="en-GB" b="1" i="1" u="sng" dirty="0" smtClean="0"/>
          </a:p>
          <a:p>
            <a:pPr marL="0" indent="0">
              <a:buNone/>
            </a:pPr>
            <a:r>
              <a:rPr lang="en-GB" sz="2800" b="1" i="1" u="sng" dirty="0" smtClean="0"/>
              <a:t>Public </a:t>
            </a:r>
            <a:r>
              <a:rPr lang="en-GB" sz="2800" b="1" i="1" u="sng" dirty="0"/>
              <a:t>Health England’s definition: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800" dirty="0"/>
              <a:t> Have good oral health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800" dirty="0"/>
              <a:t> Develop motor control and balance for </a:t>
            </a:r>
            <a:endParaRPr lang="en-GB" sz="2800" dirty="0" smtClean="0"/>
          </a:p>
          <a:p>
            <a:r>
              <a:rPr lang="en-GB" sz="2800" dirty="0"/>
              <a:t> </a:t>
            </a:r>
            <a:r>
              <a:rPr lang="en-GB" sz="2800" dirty="0" smtClean="0"/>
              <a:t>   a </a:t>
            </a:r>
            <a:r>
              <a:rPr lang="en-GB" sz="2800" dirty="0"/>
              <a:t>range of physical activities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800" dirty="0"/>
              <a:t> Are independent in toileting &amp; eating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800" dirty="0"/>
              <a:t> Are well nourished and within normal </a:t>
            </a:r>
            <a:endParaRPr lang="en-GB" sz="2800" dirty="0" smtClean="0"/>
          </a:p>
          <a:p>
            <a:r>
              <a:rPr lang="en-GB" sz="2800" dirty="0"/>
              <a:t> </a:t>
            </a:r>
            <a:r>
              <a:rPr lang="en-GB" sz="2800" dirty="0" smtClean="0"/>
              <a:t>   weight </a:t>
            </a:r>
            <a:r>
              <a:rPr lang="en-GB" sz="2800" dirty="0"/>
              <a:t>for height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800" dirty="0" smtClean="0"/>
              <a:t> Have </a:t>
            </a:r>
            <a:r>
              <a:rPr lang="en-GB" sz="2800" dirty="0"/>
              <a:t>received all childhood immunisations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353156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332656"/>
            <a:ext cx="79928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3600" u="sng" dirty="0">
                <a:solidFill>
                  <a:srgbClr val="FF3300"/>
                </a:solidFill>
              </a:rPr>
              <a:t>Nursery &amp; Reception </a:t>
            </a:r>
            <a:r>
              <a:rPr lang="en-GB" altLang="en-US" sz="3600" u="sng" dirty="0" smtClean="0">
                <a:solidFill>
                  <a:srgbClr val="FF3300"/>
                </a:solidFill>
              </a:rPr>
              <a:t>together</a:t>
            </a:r>
          </a:p>
          <a:p>
            <a:endParaRPr lang="en-GB" altLang="en-US" sz="3600" u="sng" dirty="0">
              <a:solidFill>
                <a:srgbClr val="FF3300"/>
              </a:solidFill>
            </a:endParaRPr>
          </a:p>
          <a:p>
            <a:r>
              <a:rPr lang="en-GB" altLang="en-US" sz="2400" u="sng" dirty="0"/>
              <a:t>We continue to work together ensuring transition is smooth</a:t>
            </a:r>
            <a:r>
              <a:rPr lang="en-GB" altLang="en-US" sz="2400" u="sng" dirty="0" smtClean="0"/>
              <a:t>.</a:t>
            </a:r>
          </a:p>
          <a:p>
            <a:endParaRPr lang="en-GB" altLang="en-US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Teaching; family groups and phonic sessions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Timetable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Resources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Environments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Planning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Adults</a:t>
            </a:r>
          </a:p>
          <a:p>
            <a:r>
              <a:rPr lang="en-GB" altLang="en-US" u="sng" dirty="0"/>
              <a:t/>
            </a:r>
            <a:br>
              <a:rPr lang="en-GB" altLang="en-US" u="sng" dirty="0"/>
            </a:br>
            <a:r>
              <a:rPr lang="en-GB" altLang="en-US" u="sng" dirty="0">
                <a:solidFill>
                  <a:srgbClr val="FF3300"/>
                </a:solidFill>
              </a:rPr>
              <a:t/>
            </a:r>
            <a:br>
              <a:rPr lang="en-GB" altLang="en-US" u="sng" dirty="0">
                <a:solidFill>
                  <a:srgbClr val="FF3300"/>
                </a:solidFill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954975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332656"/>
            <a:ext cx="756084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800" u="sng" dirty="0">
                <a:solidFill>
                  <a:srgbClr val="FF3300"/>
                </a:solidFill>
              </a:rPr>
              <a:t>How Nursery and Reception children learn in Early years</a:t>
            </a:r>
            <a:r>
              <a:rPr lang="en-GB" altLang="en-US" sz="2800" u="sng" dirty="0" smtClean="0">
                <a:solidFill>
                  <a:srgbClr val="FF3300"/>
                </a:solidFill>
              </a:rPr>
              <a:t>?</a:t>
            </a:r>
          </a:p>
          <a:p>
            <a:endParaRPr lang="en-GB" u="sng" dirty="0">
              <a:solidFill>
                <a:srgbClr val="FF3300"/>
              </a:solidFill>
            </a:endParaRPr>
          </a:p>
          <a:p>
            <a:pPr marL="0" indent="0">
              <a:buNone/>
            </a:pPr>
            <a:r>
              <a:rPr lang="en-GB" sz="2400" b="1" i="1" u="sng" dirty="0"/>
              <a:t>Play </a:t>
            </a:r>
            <a:r>
              <a:rPr lang="en-GB" sz="2400" dirty="0"/>
              <a:t> – engaging</a:t>
            </a:r>
            <a:br>
              <a:rPr lang="en-GB" sz="2400" dirty="0"/>
            </a:br>
            <a:r>
              <a:rPr lang="en-GB" sz="2400" dirty="0"/>
              <a:t>          - purposeful</a:t>
            </a:r>
            <a:br>
              <a:rPr lang="en-GB" sz="2400" dirty="0"/>
            </a:br>
            <a:r>
              <a:rPr lang="en-GB" sz="2400" dirty="0"/>
              <a:t>          - adult supported</a:t>
            </a:r>
            <a:br>
              <a:rPr lang="en-GB" sz="2400" dirty="0"/>
            </a:br>
            <a:r>
              <a:rPr lang="en-GB" sz="2400" dirty="0"/>
              <a:t>          - child initiated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b="1" i="1" u="sng" dirty="0"/>
              <a:t>Adult directed tasks </a:t>
            </a:r>
            <a:r>
              <a:rPr lang="en-GB" sz="2400" b="1" i="1" dirty="0"/>
              <a:t> </a:t>
            </a:r>
            <a:r>
              <a:rPr lang="en-GB" sz="2400" dirty="0"/>
              <a:t>– planned activities from </a:t>
            </a:r>
            <a:endParaRPr lang="en-GB" sz="2400" dirty="0" smtClean="0"/>
          </a:p>
          <a:p>
            <a:pPr marL="0" indent="0">
              <a:buNone/>
            </a:pPr>
            <a:r>
              <a:rPr lang="en-GB" sz="2400" dirty="0"/>
              <a:t> </a:t>
            </a:r>
            <a:r>
              <a:rPr lang="en-GB" sz="2400" dirty="0" smtClean="0"/>
              <a:t>                                      curriculum</a:t>
            </a:r>
            <a:endParaRPr lang="en-GB" sz="2400" dirty="0"/>
          </a:p>
          <a:p>
            <a:pPr marL="0" indent="0">
              <a:buNone/>
            </a:pPr>
            <a:r>
              <a:rPr lang="en-GB" sz="2400" dirty="0"/>
              <a:t>                                    - daily phonic sessions</a:t>
            </a:r>
          </a:p>
          <a:p>
            <a:pPr marL="0" indent="0">
              <a:buNone/>
            </a:pPr>
            <a:r>
              <a:rPr lang="en-GB" sz="2400" dirty="0"/>
              <a:t>                                    - individual &amp; guided </a:t>
            </a:r>
            <a:r>
              <a:rPr lang="en-GB" sz="2400" dirty="0" smtClean="0"/>
              <a:t> </a:t>
            </a:r>
          </a:p>
          <a:p>
            <a:pPr marL="0" indent="0">
              <a:buNone/>
            </a:pPr>
            <a:r>
              <a:rPr lang="en-GB" sz="2400" dirty="0"/>
              <a:t> </a:t>
            </a:r>
            <a:r>
              <a:rPr lang="en-GB" sz="2400" dirty="0" smtClean="0"/>
              <a:t>                                     reading</a:t>
            </a:r>
            <a:endParaRPr lang="en-GB" sz="2400" dirty="0"/>
          </a:p>
          <a:p>
            <a:pPr marL="0" indent="0">
              <a:buNone/>
            </a:pPr>
            <a:r>
              <a:rPr lang="en-GB" sz="2400" dirty="0"/>
              <a:t>                                    - handwriting (pre-cursive)</a:t>
            </a:r>
          </a:p>
          <a:p>
            <a:pPr marL="0" indent="0">
              <a:buNone/>
            </a:pPr>
            <a:r>
              <a:rPr lang="en-GB" sz="2400" dirty="0"/>
              <a:t>                                    - </a:t>
            </a:r>
            <a:r>
              <a:rPr lang="en-GB" sz="2400" dirty="0" smtClean="0"/>
              <a:t>‘Mini maths</a:t>
            </a:r>
            <a:r>
              <a:rPr lang="en-GB" sz="2400" dirty="0"/>
              <a:t>’ </a:t>
            </a:r>
            <a:r>
              <a:rPr lang="en-GB" sz="2400" dirty="0" smtClean="0"/>
              <a:t>sessions</a:t>
            </a:r>
            <a:endParaRPr lang="en-GB" sz="2400" dirty="0"/>
          </a:p>
          <a:p>
            <a:pPr marL="0" indent="0">
              <a:buNone/>
            </a:pPr>
            <a:r>
              <a:rPr lang="en-GB" sz="2400" dirty="0"/>
              <a:t>                                    - 1-1 specific interventions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672647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1747493"/>
            <a:ext cx="6400800" cy="2273300"/>
          </a:xfrm>
        </p:spPr>
        <p:txBody>
          <a:bodyPr/>
          <a:lstStyle/>
          <a:p>
            <a:r>
              <a:rPr lang="en-GB" sz="6500" b="1" i="1" u="sng" dirty="0" smtClean="0"/>
              <a:t>Class page &amp; Twitter</a:t>
            </a:r>
            <a:endParaRPr lang="en-GB" sz="6500" b="1" i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4051300"/>
            <a:ext cx="9217024" cy="1003300"/>
          </a:xfrm>
        </p:spPr>
        <p:txBody>
          <a:bodyPr/>
          <a:lstStyle/>
          <a:p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381940751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27822</TotalTime>
  <Words>349</Words>
  <Application>Microsoft Office PowerPoint</Application>
  <PresentationFormat>On-screen Show (4:3)</PresentationFormat>
  <Paragraphs>90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Comic Sans MS</vt:lpstr>
      <vt:lpstr>Wingdings</vt:lpstr>
      <vt:lpstr>Crayons</vt:lpstr>
      <vt:lpstr>PowerPoint Presentation</vt:lpstr>
      <vt:lpstr>Staff in EYFS</vt:lpstr>
      <vt:lpstr>PowerPoint Presentation</vt:lpstr>
      <vt:lpstr>EYFS Baseline Assessments</vt:lpstr>
      <vt:lpstr>EYFS End of Year  Assessments</vt:lpstr>
      <vt:lpstr>PowerPoint Presentation</vt:lpstr>
      <vt:lpstr>PowerPoint Presentation</vt:lpstr>
      <vt:lpstr>PowerPoint Presentation</vt:lpstr>
      <vt:lpstr>Class page &amp; Twitter</vt:lpstr>
      <vt:lpstr>PowerPoint Presentation</vt:lpstr>
      <vt:lpstr>PowerPoint Presentation</vt:lpstr>
      <vt:lpstr>PowerPoint Presentation</vt:lpstr>
      <vt:lpstr>Questions?</vt:lpstr>
      <vt:lpstr>PowerPoint Presentation</vt:lpstr>
    </vt:vector>
  </TitlesOfParts>
  <Company>McGuinness Family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St. Gregorys Nursery</dc:title>
  <dc:creator>McGuinness</dc:creator>
  <cp:lastModifiedBy>st-wood-a</cp:lastModifiedBy>
  <cp:revision>178</cp:revision>
  <cp:lastPrinted>2020-06-08T12:53:30Z</cp:lastPrinted>
  <dcterms:created xsi:type="dcterms:W3CDTF">2003-06-29T05:43:32Z</dcterms:created>
  <dcterms:modified xsi:type="dcterms:W3CDTF">2022-06-22T11:01:52Z</dcterms:modified>
</cp:coreProperties>
</file>