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E80"/>
    <a:srgbClr val="38D4D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7"/>
    <p:restoredTop sz="95846"/>
  </p:normalViewPr>
  <p:slideViewPr>
    <p:cSldViewPr snapToGrid="0" snapToObjects="1">
      <p:cViewPr varScale="1">
        <p:scale>
          <a:sx n="129" d="100"/>
          <a:sy n="129" d="100"/>
        </p:scale>
        <p:origin x="1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AC43-1DD3-B14B-AE38-570B53E4606A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7.jpg"/><Relationship Id="rId10" Type="http://schemas.openxmlformats.org/officeDocument/2006/relationships/image" Target="../media/image14.png"/><Relationship Id="rId4" Type="http://schemas.openxmlformats.org/officeDocument/2006/relationships/image" Target="../media/image6.jpg"/><Relationship Id="rId9" Type="http://schemas.openxmlformats.org/officeDocument/2006/relationships/image" Target="../media/image13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D4DAB90-E1BD-2877-B009-4519CDD9CA34}"/>
              </a:ext>
            </a:extLst>
          </p:cNvPr>
          <p:cNvSpPr/>
          <p:nvPr/>
        </p:nvSpPr>
        <p:spPr>
          <a:xfrm>
            <a:off x="182624" y="1365420"/>
            <a:ext cx="2639201" cy="215295"/>
          </a:xfrm>
          <a:prstGeom prst="round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rial Rounded MT Bold" panose="020F0704030504030204" pitchFamily="34" charset="77"/>
              </a:rPr>
              <a:t>Lesson Sequence and Enquiry Approaches</a:t>
            </a:r>
          </a:p>
        </p:txBody>
      </p:sp>
      <p:pic>
        <p:nvPicPr>
          <p:cNvPr id="15" name="Picture 1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807192D-EB68-45F1-0443-0DE6DB610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9" y="1611899"/>
            <a:ext cx="2716538" cy="484496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pic>
        <p:nvPicPr>
          <p:cNvPr id="7" name="Picture 6" descr="A picture containing text, toy, clipart&#10;&#10;Description automatically generated">
            <a:extLst>
              <a:ext uri="{FF2B5EF4-FFF2-40B4-BE49-F238E27FC236}">
                <a16:creationId xmlns:a16="http://schemas.microsoft.com/office/drawing/2014/main" id="{A10E9A4B-D2B0-0A1A-602B-E7FD305C4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630"/>
          <a:stretch/>
        </p:blipFill>
        <p:spPr>
          <a:xfrm>
            <a:off x="5659005" y="4446460"/>
            <a:ext cx="3963558" cy="1792409"/>
          </a:xfrm>
          <a:prstGeom prst="rect">
            <a:avLst/>
          </a:prstGeom>
        </p:spPr>
      </p:pic>
      <p:pic>
        <p:nvPicPr>
          <p:cNvPr id="9" name="Picture 8" descr="A group of kids&#10;&#10;Description automatically generated with low confidence">
            <a:extLst>
              <a:ext uri="{FF2B5EF4-FFF2-40B4-BE49-F238E27FC236}">
                <a16:creationId xmlns:a16="http://schemas.microsoft.com/office/drawing/2014/main" id="{86EE66A5-79F7-2F62-D034-B5C4C2B9BE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975"/>
          <a:stretch/>
        </p:blipFill>
        <p:spPr>
          <a:xfrm>
            <a:off x="5468777" y="1612487"/>
            <a:ext cx="4270895" cy="1708356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5486399" y="1189190"/>
            <a:ext cx="4270895" cy="2453259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709148-019E-1E33-146A-943AE1E28CC7}"/>
              </a:ext>
            </a:extLst>
          </p:cNvPr>
          <p:cNvSpPr txBox="1"/>
          <p:nvPr/>
        </p:nvSpPr>
        <p:spPr>
          <a:xfrm>
            <a:off x="5642873" y="3249906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arm</a:t>
            </a:r>
            <a:endParaRPr lang="en-US" sz="1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1F1B7A-7724-33A7-2327-529B563F6754}"/>
              </a:ext>
            </a:extLst>
          </p:cNvPr>
          <p:cNvSpPr txBox="1"/>
          <p:nvPr/>
        </p:nvSpPr>
        <p:spPr>
          <a:xfrm>
            <a:off x="6777385" y="3256259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foot</a:t>
            </a:r>
            <a:endParaRPr lang="en-US" sz="1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B0FBAD-484A-74FD-BB49-F52E84A9FECE}"/>
              </a:ext>
            </a:extLst>
          </p:cNvPr>
          <p:cNvSpPr txBox="1"/>
          <p:nvPr/>
        </p:nvSpPr>
        <p:spPr>
          <a:xfrm>
            <a:off x="7740194" y="3244913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knee</a:t>
            </a:r>
            <a:endParaRPr lang="en-US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E1EB86-F11C-A587-4A3B-6E4595A03A49}"/>
              </a:ext>
            </a:extLst>
          </p:cNvPr>
          <p:cNvSpPr txBox="1"/>
          <p:nvPr/>
        </p:nvSpPr>
        <p:spPr>
          <a:xfrm>
            <a:off x="8830545" y="3244913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leg</a:t>
            </a:r>
            <a:endParaRPr lang="en-US" sz="1200" dirty="0"/>
          </a:p>
        </p:txBody>
      </p:sp>
      <p:pic>
        <p:nvPicPr>
          <p:cNvPr id="21" name="Picture 20" descr="Graphical user interface, logo&#10;&#10;Description automatically generated">
            <a:extLst>
              <a:ext uri="{FF2B5EF4-FFF2-40B4-BE49-F238E27FC236}">
                <a16:creationId xmlns:a16="http://schemas.microsoft.com/office/drawing/2014/main" id="{A410E191-0AE0-8AA9-D13F-CDE3C9459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366" y="1119433"/>
            <a:ext cx="2137405" cy="533057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1BD8EA7C-40F3-EA13-39E5-C90EAFC68D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08" t="8036" r="35909" b="7594"/>
          <a:stretch/>
        </p:blipFill>
        <p:spPr>
          <a:xfrm>
            <a:off x="3120305" y="1599038"/>
            <a:ext cx="1003140" cy="18801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C356F9-44BB-3BA6-ACDE-2CB15D12FA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221" t="6483" r="6481" b="5788"/>
          <a:stretch/>
        </p:blipFill>
        <p:spPr>
          <a:xfrm>
            <a:off x="3069038" y="3760212"/>
            <a:ext cx="2163084" cy="195305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483B9DB-B6C2-E461-18CD-0F99EA46F05A}"/>
              </a:ext>
            </a:extLst>
          </p:cNvPr>
          <p:cNvSpPr txBox="1"/>
          <p:nvPr/>
        </p:nvSpPr>
        <p:spPr>
          <a:xfrm>
            <a:off x="5758672" y="6106185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smell</a:t>
            </a:r>
            <a:endParaRPr lang="en-US" sz="12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99AFCE-AD85-7581-70FB-4512C199C164}"/>
              </a:ext>
            </a:extLst>
          </p:cNvPr>
          <p:cNvSpPr txBox="1"/>
          <p:nvPr/>
        </p:nvSpPr>
        <p:spPr>
          <a:xfrm>
            <a:off x="6475428" y="6102096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sight</a:t>
            </a:r>
            <a:endParaRPr lang="en-US" sz="12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03EF8F-80B5-B081-F1E6-78A52C7032C3}"/>
              </a:ext>
            </a:extLst>
          </p:cNvPr>
          <p:cNvSpPr txBox="1"/>
          <p:nvPr/>
        </p:nvSpPr>
        <p:spPr>
          <a:xfrm>
            <a:off x="7294984" y="6112348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touch</a:t>
            </a:r>
            <a:endParaRPr lang="en-US" sz="1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B30BFB-8A27-F315-6839-904DA6A84F40}"/>
              </a:ext>
            </a:extLst>
          </p:cNvPr>
          <p:cNvSpPr txBox="1"/>
          <p:nvPr/>
        </p:nvSpPr>
        <p:spPr>
          <a:xfrm>
            <a:off x="8031906" y="6112348"/>
            <a:ext cx="7779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hearing</a:t>
            </a:r>
            <a:endParaRPr lang="en-US" sz="12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05B57B4-9202-A78F-8D37-32E8EB2E45E6}"/>
              </a:ext>
            </a:extLst>
          </p:cNvPr>
          <p:cNvSpPr txBox="1"/>
          <p:nvPr/>
        </p:nvSpPr>
        <p:spPr>
          <a:xfrm>
            <a:off x="8849189" y="6115673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taste</a:t>
            </a:r>
            <a:endParaRPr lang="en-US" sz="1200" dirty="0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5505516" y="3864333"/>
            <a:ext cx="4270895" cy="2540115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92F3F380-7DAC-3A66-F84B-C818976C57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0448" y="3551722"/>
            <a:ext cx="2794730" cy="723015"/>
          </a:xfrm>
          <a:prstGeom prst="rect">
            <a:avLst/>
          </a:prstGeom>
        </p:spPr>
      </p:pic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2964474" y="1298417"/>
            <a:ext cx="2385997" cy="2213852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1CE1AC7-E963-302D-2669-F2D8ED4D1853}"/>
              </a:ext>
            </a:extLst>
          </p:cNvPr>
          <p:cNvSpPr/>
          <p:nvPr/>
        </p:nvSpPr>
        <p:spPr>
          <a:xfrm>
            <a:off x="2968422" y="3616787"/>
            <a:ext cx="2385997" cy="2114774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9924B18-A4CC-8EB8-3E9A-1BC1DA6394AF}"/>
              </a:ext>
            </a:extLst>
          </p:cNvPr>
          <p:cNvSpPr txBox="1"/>
          <p:nvPr/>
        </p:nvSpPr>
        <p:spPr>
          <a:xfrm>
            <a:off x="4497480" y="1619444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skull</a:t>
            </a:r>
            <a:endParaRPr lang="en-US" sz="12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EA995C-446B-F24F-9584-00C371318035}"/>
              </a:ext>
            </a:extLst>
          </p:cNvPr>
          <p:cNvSpPr txBox="1"/>
          <p:nvPr/>
        </p:nvSpPr>
        <p:spPr>
          <a:xfrm>
            <a:off x="3839973" y="5137273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limb</a:t>
            </a:r>
            <a:endParaRPr lang="en-US" sz="12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6E88B9F-CE5A-7A70-1351-E73C6D28A58E}"/>
              </a:ext>
            </a:extLst>
          </p:cNvPr>
          <p:cNvSpPr txBox="1"/>
          <p:nvPr/>
        </p:nvSpPr>
        <p:spPr>
          <a:xfrm>
            <a:off x="3830938" y="4415888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heart</a:t>
            </a:r>
            <a:endParaRPr lang="en-US" sz="12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FF34E8-C82D-1B4D-D45D-373C40CBB3F3}"/>
              </a:ext>
            </a:extLst>
          </p:cNvPr>
          <p:cNvSpPr txBox="1"/>
          <p:nvPr/>
        </p:nvSpPr>
        <p:spPr>
          <a:xfrm>
            <a:off x="3860218" y="4172334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lung</a:t>
            </a:r>
            <a:endParaRPr lang="en-US" sz="12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AECF27A-3E52-52BD-6382-77A60CB7D5E7}"/>
              </a:ext>
            </a:extLst>
          </p:cNvPr>
          <p:cNvSpPr txBox="1"/>
          <p:nvPr/>
        </p:nvSpPr>
        <p:spPr>
          <a:xfrm>
            <a:off x="3880902" y="3825810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brain</a:t>
            </a:r>
            <a:endParaRPr lang="en-US" sz="12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FB049B-10D1-413F-3CC0-55FEC545368D}"/>
              </a:ext>
            </a:extLst>
          </p:cNvPr>
          <p:cNvGrpSpPr/>
          <p:nvPr/>
        </p:nvGrpSpPr>
        <p:grpSpPr>
          <a:xfrm>
            <a:off x="2975013" y="3425578"/>
            <a:ext cx="2385997" cy="617273"/>
            <a:chOff x="2982823" y="4079234"/>
            <a:chExt cx="2385997" cy="617273"/>
          </a:xfrm>
        </p:grpSpPr>
        <p:pic>
          <p:nvPicPr>
            <p:cNvPr id="33" name="Picture 3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942EB0B-666B-B894-E368-A6B92A6E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37" name="Picture 36" descr="Background pattern&#10;&#10;Description automatically generated">
              <a:extLst>
                <a:ext uri="{FF2B5EF4-FFF2-40B4-BE49-F238E27FC236}">
                  <a16:creationId xmlns:a16="http://schemas.microsoft.com/office/drawing/2014/main" id="{FA3A204F-CA90-757D-C6FD-B1449421F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D0B0DF5-0C94-B143-8FE4-F3D8F4668A72}"/>
              </a:ext>
            </a:extLst>
          </p:cNvPr>
          <p:cNvGrpSpPr/>
          <p:nvPr/>
        </p:nvGrpSpPr>
        <p:grpSpPr>
          <a:xfrm>
            <a:off x="3003281" y="1081082"/>
            <a:ext cx="2385997" cy="617273"/>
            <a:chOff x="2982823" y="4079234"/>
            <a:chExt cx="2385997" cy="617273"/>
          </a:xfrm>
        </p:grpSpPr>
        <p:pic>
          <p:nvPicPr>
            <p:cNvPr id="90" name="Picture 8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0AAF860-9197-C94E-F63C-6286BBFB7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91" name="Picture 90" descr="Background pattern&#10;&#10;Description automatically generated">
              <a:extLst>
                <a:ext uri="{FF2B5EF4-FFF2-40B4-BE49-F238E27FC236}">
                  <a16:creationId xmlns:a16="http://schemas.microsoft.com/office/drawing/2014/main" id="{3E303D1B-CE01-3BD9-C3EE-C72B8452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04523D0-32AC-DBC0-495C-2BBCA964D1C7}"/>
              </a:ext>
            </a:extLst>
          </p:cNvPr>
          <p:cNvSpPr txBox="1"/>
          <p:nvPr/>
        </p:nvSpPr>
        <p:spPr>
          <a:xfrm>
            <a:off x="3298605" y="1202862"/>
            <a:ext cx="16912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Human S</a:t>
            </a:r>
            <a:r>
              <a:rPr lang="en-GB" sz="1200" i="0" u="none" strike="noStrike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keleton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5CAB279-52C1-4D64-D89A-C996AE7CC7EF}"/>
              </a:ext>
            </a:extLst>
          </p:cNvPr>
          <p:cNvSpPr txBox="1"/>
          <p:nvPr/>
        </p:nvSpPr>
        <p:spPr>
          <a:xfrm>
            <a:off x="3339008" y="3567179"/>
            <a:ext cx="16580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The Human Organs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25FA8AD-D4D9-D355-8232-521E1FE4A439}"/>
              </a:ext>
            </a:extLst>
          </p:cNvPr>
          <p:cNvSpPr txBox="1"/>
          <p:nvPr/>
        </p:nvSpPr>
        <p:spPr>
          <a:xfrm>
            <a:off x="4497479" y="1923973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joint</a:t>
            </a:r>
            <a:endParaRPr lang="en-US" sz="12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61BCFEB-34F1-E35D-8C97-3C65FC960FEC}"/>
              </a:ext>
            </a:extLst>
          </p:cNvPr>
          <p:cNvSpPr txBox="1"/>
          <p:nvPr/>
        </p:nvSpPr>
        <p:spPr>
          <a:xfrm>
            <a:off x="6450271" y="4194367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eye</a:t>
            </a:r>
            <a:endParaRPr lang="en-US" sz="12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01E3352-BE87-F8FB-DAF2-88E9EB1A84D8}"/>
              </a:ext>
            </a:extLst>
          </p:cNvPr>
          <p:cNvSpPr txBox="1"/>
          <p:nvPr/>
        </p:nvSpPr>
        <p:spPr>
          <a:xfrm>
            <a:off x="5714068" y="4194367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nose</a:t>
            </a:r>
            <a:endParaRPr lang="en-US" sz="12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17FA6C9-7CB4-F4FD-1BBE-F001F5D10A59}"/>
              </a:ext>
            </a:extLst>
          </p:cNvPr>
          <p:cNvSpPr txBox="1"/>
          <p:nvPr/>
        </p:nvSpPr>
        <p:spPr>
          <a:xfrm>
            <a:off x="7219716" y="4204994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hand</a:t>
            </a:r>
            <a:endParaRPr lang="en-US" sz="12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B08A994-1B2F-4256-F1E9-186AFE9ABE47}"/>
              </a:ext>
            </a:extLst>
          </p:cNvPr>
          <p:cNvSpPr txBox="1"/>
          <p:nvPr/>
        </p:nvSpPr>
        <p:spPr>
          <a:xfrm>
            <a:off x="8118262" y="4194367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ear</a:t>
            </a:r>
            <a:endParaRPr lang="en-US" sz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7EC8CAD-410B-250E-668A-F201A7032282}"/>
              </a:ext>
            </a:extLst>
          </p:cNvPr>
          <p:cNvSpPr txBox="1"/>
          <p:nvPr/>
        </p:nvSpPr>
        <p:spPr>
          <a:xfrm>
            <a:off x="8720050" y="4203903"/>
            <a:ext cx="8512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tongue</a:t>
            </a:r>
            <a:endParaRPr lang="en-US" sz="12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3299AE4-405C-F072-9DE8-390A04DBD54A}"/>
              </a:ext>
            </a:extLst>
          </p:cNvPr>
          <p:cNvCxnSpPr/>
          <p:nvPr/>
        </p:nvCxnSpPr>
        <p:spPr>
          <a:xfrm>
            <a:off x="4070142" y="2026873"/>
            <a:ext cx="442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A14BE23-5C10-990C-96BF-39F279D2B372}"/>
              </a:ext>
            </a:extLst>
          </p:cNvPr>
          <p:cNvCxnSpPr>
            <a:cxnSpLocks/>
          </p:cNvCxnSpPr>
          <p:nvPr/>
        </p:nvCxnSpPr>
        <p:spPr>
          <a:xfrm>
            <a:off x="4029932" y="1768799"/>
            <a:ext cx="491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2BE9B56-7C0E-7559-8651-C216EF5547D8}"/>
              </a:ext>
            </a:extLst>
          </p:cNvPr>
          <p:cNvCxnSpPr>
            <a:cxnSpLocks/>
          </p:cNvCxnSpPr>
          <p:nvPr/>
        </p:nvCxnSpPr>
        <p:spPr>
          <a:xfrm>
            <a:off x="3786917" y="3939689"/>
            <a:ext cx="169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7A5743A-2393-F456-F31A-ED175E64F9EA}"/>
              </a:ext>
            </a:extLst>
          </p:cNvPr>
          <p:cNvCxnSpPr>
            <a:cxnSpLocks/>
          </p:cNvCxnSpPr>
          <p:nvPr/>
        </p:nvCxnSpPr>
        <p:spPr>
          <a:xfrm>
            <a:off x="3705473" y="4563390"/>
            <a:ext cx="251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665D559-6088-D1FF-42E6-B4969E4AA72C}"/>
              </a:ext>
            </a:extLst>
          </p:cNvPr>
          <p:cNvCxnSpPr>
            <a:cxnSpLocks/>
          </p:cNvCxnSpPr>
          <p:nvPr/>
        </p:nvCxnSpPr>
        <p:spPr>
          <a:xfrm>
            <a:off x="3830938" y="5278134"/>
            <a:ext cx="1665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53C91C2-A50B-C076-5E6E-2C57D1B53164}"/>
              </a:ext>
            </a:extLst>
          </p:cNvPr>
          <p:cNvCxnSpPr>
            <a:cxnSpLocks/>
          </p:cNvCxnSpPr>
          <p:nvPr/>
        </p:nvCxnSpPr>
        <p:spPr>
          <a:xfrm>
            <a:off x="4396375" y="4342402"/>
            <a:ext cx="220187" cy="1083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 descr="A picture containing text&#10;&#10;Description automatically generated">
            <a:extLst>
              <a:ext uri="{FF2B5EF4-FFF2-40B4-BE49-F238E27FC236}">
                <a16:creationId xmlns:a16="http://schemas.microsoft.com/office/drawing/2014/main" id="{DF7FECB2-6352-ED8D-ECFC-0EA4B1B6FB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418" t="50961" r="9157" b="7594"/>
          <a:stretch/>
        </p:blipFill>
        <p:spPr>
          <a:xfrm>
            <a:off x="4415679" y="2502921"/>
            <a:ext cx="467741" cy="8602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33946" y="182420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Animals, including humans All about me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8647E4-479D-E9FF-FC2E-3807CFB354F9}"/>
              </a:ext>
            </a:extLst>
          </p:cNvPr>
          <p:cNvSpPr txBox="1"/>
          <p:nvPr/>
        </p:nvSpPr>
        <p:spPr>
          <a:xfrm>
            <a:off x="882387" y="1681180"/>
            <a:ext cx="18411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1. Discover the basic parts of the human body</a:t>
            </a:r>
            <a:endParaRPr lang="en-US" sz="12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34CA57-0D75-74B9-DE21-1715361440C5}"/>
              </a:ext>
            </a:extLst>
          </p:cNvPr>
          <p:cNvSpPr txBox="1"/>
          <p:nvPr/>
        </p:nvSpPr>
        <p:spPr>
          <a:xfrm>
            <a:off x="4984962" y="174297"/>
            <a:ext cx="3262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Careers connected to the human body: 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doctor, nurse, massage therapist, personal trainer, theatre technician  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08" name="Picture 107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4532D088-1B4A-8A13-A57F-DC8EFA953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336" y="145667"/>
            <a:ext cx="1398042" cy="753631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61E144F3-3B31-AEA0-ED68-29D55DD64D5C}"/>
              </a:ext>
            </a:extLst>
          </p:cNvPr>
          <p:cNvSpPr txBox="1"/>
          <p:nvPr/>
        </p:nvSpPr>
        <p:spPr>
          <a:xfrm>
            <a:off x="887766" y="2494722"/>
            <a:ext cx="18411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2. Learn about your eyes and sight</a:t>
            </a:r>
            <a:endParaRPr lang="en-US" sz="12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0EE41E-5183-B08C-F556-32985CA0B281}"/>
              </a:ext>
            </a:extLst>
          </p:cNvPr>
          <p:cNvSpPr txBox="1"/>
          <p:nvPr/>
        </p:nvSpPr>
        <p:spPr>
          <a:xfrm>
            <a:off x="885784" y="3298547"/>
            <a:ext cx="18411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3. Learn about your ears and hearing</a:t>
            </a:r>
            <a:endParaRPr lang="en-US" sz="12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EF5FBA-E1FE-A254-0FB9-ACB6F0A55205}"/>
              </a:ext>
            </a:extLst>
          </p:cNvPr>
          <p:cNvSpPr txBox="1"/>
          <p:nvPr/>
        </p:nvSpPr>
        <p:spPr>
          <a:xfrm>
            <a:off x="897565" y="4124864"/>
            <a:ext cx="18411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4. Explore the tongue and taste</a:t>
            </a:r>
            <a:endParaRPr lang="en-US" sz="12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6AC732D-72F1-1B78-676B-8F43CDD460EF}"/>
              </a:ext>
            </a:extLst>
          </p:cNvPr>
          <p:cNvSpPr txBox="1"/>
          <p:nvPr/>
        </p:nvSpPr>
        <p:spPr>
          <a:xfrm>
            <a:off x="897565" y="4929014"/>
            <a:ext cx="18411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5. Explore your sense of touch</a:t>
            </a:r>
            <a:endParaRPr lang="en-US" sz="12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E5F6AC-43BD-042B-16BF-56A926128DD0}"/>
              </a:ext>
            </a:extLst>
          </p:cNvPr>
          <p:cNvSpPr txBox="1"/>
          <p:nvPr/>
        </p:nvSpPr>
        <p:spPr>
          <a:xfrm>
            <a:off x="897565" y="5734513"/>
            <a:ext cx="18411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6. Discover how your nose smells</a:t>
            </a:r>
            <a:endParaRPr lang="en-US" sz="1200" dirty="0"/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129" name="Picture 128" descr="A colorful circles with black background&#10;&#10;Description automatically generated">
            <a:extLst>
              <a:ext uri="{FF2B5EF4-FFF2-40B4-BE49-F238E27FC236}">
                <a16:creationId xmlns:a16="http://schemas.microsoft.com/office/drawing/2014/main" id="{703A128D-3FC1-EA41-B86A-0DE476217D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50017" y="1956898"/>
            <a:ext cx="346452" cy="346452"/>
          </a:xfrm>
          <a:prstGeom prst="rect">
            <a:avLst/>
          </a:prstGeom>
        </p:spPr>
      </p:pic>
      <p:pic>
        <p:nvPicPr>
          <p:cNvPr id="130" name="Picture 129" descr="A colorful circles with black background&#10;&#10;Description automatically generated">
            <a:extLst>
              <a:ext uri="{FF2B5EF4-FFF2-40B4-BE49-F238E27FC236}">
                <a16:creationId xmlns:a16="http://schemas.microsoft.com/office/drawing/2014/main" id="{A7FD78E3-ECA6-6744-9C64-40376AD00D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02358" y="3565675"/>
            <a:ext cx="346452" cy="346452"/>
          </a:xfrm>
          <a:prstGeom prst="rect">
            <a:avLst/>
          </a:prstGeom>
        </p:spPr>
      </p:pic>
      <p:pic>
        <p:nvPicPr>
          <p:cNvPr id="131" name="Picture 130" descr="A colorful circles with black background&#10;&#10;Description automatically generated">
            <a:extLst>
              <a:ext uri="{FF2B5EF4-FFF2-40B4-BE49-F238E27FC236}">
                <a16:creationId xmlns:a16="http://schemas.microsoft.com/office/drawing/2014/main" id="{7119F4E5-6FE9-074C-8FF5-1878A3140B4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96483" y="5188297"/>
            <a:ext cx="346452" cy="346452"/>
          </a:xfrm>
          <a:prstGeom prst="rect">
            <a:avLst/>
          </a:prstGeom>
        </p:spPr>
      </p:pic>
      <p:pic>
        <p:nvPicPr>
          <p:cNvPr id="132" name="Picture 131" descr="A white notebook and pen&#10;&#10;Description automatically generated">
            <a:extLst>
              <a:ext uri="{FF2B5EF4-FFF2-40B4-BE49-F238E27FC236}">
                <a16:creationId xmlns:a16="http://schemas.microsoft.com/office/drawing/2014/main" id="{DD36C0AF-2692-B64B-807A-F4917B7DEEF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46" y="4363696"/>
            <a:ext cx="374393" cy="400595"/>
          </a:xfrm>
          <a:prstGeom prst="rect">
            <a:avLst/>
          </a:prstGeom>
        </p:spPr>
      </p:pic>
      <p:pic>
        <p:nvPicPr>
          <p:cNvPr id="133" name="Picture 132" descr="A blue and red atom with yellow circles&#10;&#10;Description automatically generated">
            <a:extLst>
              <a:ext uri="{FF2B5EF4-FFF2-40B4-BE49-F238E27FC236}">
                <a16:creationId xmlns:a16="http://schemas.microsoft.com/office/drawing/2014/main" id="{40D6692C-10F0-1C48-AAF2-FD2F361CF3E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48279" y="2713896"/>
            <a:ext cx="466478" cy="466478"/>
          </a:xfrm>
          <a:prstGeom prst="rect">
            <a:avLst/>
          </a:prstGeom>
        </p:spPr>
      </p:pic>
      <p:pic>
        <p:nvPicPr>
          <p:cNvPr id="134" name="Picture 133" descr="A blue and red atom with yellow circles&#10;&#10;Description automatically generated">
            <a:extLst>
              <a:ext uri="{FF2B5EF4-FFF2-40B4-BE49-F238E27FC236}">
                <a16:creationId xmlns:a16="http://schemas.microsoft.com/office/drawing/2014/main" id="{257F1DF6-0396-D845-BCBC-B11F84A4F5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6483" y="5935102"/>
            <a:ext cx="465021" cy="465021"/>
          </a:xfrm>
          <a:prstGeom prst="rect">
            <a:avLst/>
          </a:prstGeom>
        </p:spPr>
      </p:pic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31A930F6-6603-8B47-B4C9-9976725A23B2}"/>
              </a:ext>
            </a:extLst>
          </p:cNvPr>
          <p:cNvSpPr/>
          <p:nvPr/>
        </p:nvSpPr>
        <p:spPr>
          <a:xfrm>
            <a:off x="2990633" y="5796225"/>
            <a:ext cx="2385997" cy="686001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6" name="Picture 135" descr="A colorful graph with a line and a graph&#10;&#10;Description automatically generated with medium confidence">
            <a:extLst>
              <a:ext uri="{FF2B5EF4-FFF2-40B4-BE49-F238E27FC236}">
                <a16:creationId xmlns:a16="http://schemas.microsoft.com/office/drawing/2014/main" id="{7E66E4F0-BD8F-7548-A1DD-4E082B77BC7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73750" y="6025806"/>
            <a:ext cx="418406" cy="418406"/>
          </a:xfrm>
          <a:prstGeom prst="rect">
            <a:avLst/>
          </a:prstGeom>
        </p:spPr>
      </p:pic>
      <p:pic>
        <p:nvPicPr>
          <p:cNvPr id="137" name="Picture 136" descr="A magnifying glass with a black background&#10;&#10;Description automatically generated">
            <a:extLst>
              <a:ext uri="{FF2B5EF4-FFF2-40B4-BE49-F238E27FC236}">
                <a16:creationId xmlns:a16="http://schemas.microsoft.com/office/drawing/2014/main" id="{AC59FF47-9469-5A49-B28D-92A30BB10DA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59517" y="5989423"/>
            <a:ext cx="466368" cy="466368"/>
          </a:xfrm>
          <a:prstGeom prst="rect">
            <a:avLst/>
          </a:prstGeom>
        </p:spPr>
      </p:pic>
      <p:pic>
        <p:nvPicPr>
          <p:cNvPr id="138" name="Picture 137" descr="A couple of beakers with liquid in them&#10;&#10;Description automatically generated">
            <a:extLst>
              <a:ext uri="{FF2B5EF4-FFF2-40B4-BE49-F238E27FC236}">
                <a16:creationId xmlns:a16="http://schemas.microsoft.com/office/drawing/2014/main" id="{478DDD39-444E-124C-A60D-39AE38EA665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91662" y="5967356"/>
            <a:ext cx="458184" cy="458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7024D6-0114-8F4D-A385-6391DD314B72}"/>
              </a:ext>
            </a:extLst>
          </p:cNvPr>
          <p:cNvSpPr txBox="1"/>
          <p:nvPr/>
        </p:nvSpPr>
        <p:spPr>
          <a:xfrm>
            <a:off x="3173750" y="5796225"/>
            <a:ext cx="1772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Rounded MT Bold" panose="020F0704030504030204" pitchFamily="34" charset="77"/>
              </a:rPr>
              <a:t>Skills we will use:</a:t>
            </a:r>
          </a:p>
        </p:txBody>
      </p:sp>
    </p:spTree>
    <p:extLst>
      <p:ext uri="{BB962C8B-B14F-4D97-AF65-F5344CB8AC3E}">
        <p14:creationId xmlns:p14="http://schemas.microsoft.com/office/powerpoint/2010/main" val="122940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pic>
        <p:nvPicPr>
          <p:cNvPr id="7" name="Picture 6" descr="A picture containing text, toy, clipart&#10;&#10;Description automatically generated">
            <a:extLst>
              <a:ext uri="{FF2B5EF4-FFF2-40B4-BE49-F238E27FC236}">
                <a16:creationId xmlns:a16="http://schemas.microsoft.com/office/drawing/2014/main" id="{A10E9A4B-D2B0-0A1A-602B-E7FD305C4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30" b="19469"/>
          <a:stretch/>
        </p:blipFill>
        <p:spPr>
          <a:xfrm>
            <a:off x="5274956" y="4519120"/>
            <a:ext cx="3963558" cy="1329416"/>
          </a:xfrm>
          <a:prstGeom prst="rect">
            <a:avLst/>
          </a:prstGeom>
        </p:spPr>
      </p:pic>
      <p:pic>
        <p:nvPicPr>
          <p:cNvPr id="9" name="Picture 8" descr="A group of kids&#10;&#10;Description automatically generated with low confidence">
            <a:extLst>
              <a:ext uri="{FF2B5EF4-FFF2-40B4-BE49-F238E27FC236}">
                <a16:creationId xmlns:a16="http://schemas.microsoft.com/office/drawing/2014/main" id="{86EE66A5-79F7-2F62-D034-B5C4C2B9B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75"/>
          <a:stretch/>
        </p:blipFill>
        <p:spPr>
          <a:xfrm>
            <a:off x="5081039" y="1492381"/>
            <a:ext cx="4270895" cy="1708356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4677175" y="1189191"/>
            <a:ext cx="5080120" cy="2400126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709148-019E-1E33-146A-943AE1E28CC7}"/>
              </a:ext>
            </a:extLst>
          </p:cNvPr>
          <p:cNvSpPr txBox="1"/>
          <p:nvPr/>
        </p:nvSpPr>
        <p:spPr>
          <a:xfrm>
            <a:off x="7292790" y="3308029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 Rounded MT Bold" panose="020F0704030504030204" pitchFamily="34" charset="77"/>
              </a:rPr>
              <a:t>arm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1F1B7A-7724-33A7-2327-529B563F6754}"/>
              </a:ext>
            </a:extLst>
          </p:cNvPr>
          <p:cNvSpPr txBox="1"/>
          <p:nvPr/>
        </p:nvSpPr>
        <p:spPr>
          <a:xfrm>
            <a:off x="5341430" y="3304434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 Rounded MT Bold" panose="020F0704030504030204" pitchFamily="34" charset="77"/>
              </a:rPr>
              <a:t>foot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B0FBAD-484A-74FD-BB49-F52E84A9FECE}"/>
              </a:ext>
            </a:extLst>
          </p:cNvPr>
          <p:cNvSpPr txBox="1"/>
          <p:nvPr/>
        </p:nvSpPr>
        <p:spPr>
          <a:xfrm>
            <a:off x="8501081" y="3290500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knee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E1EB86-F11C-A587-4A3B-6E4595A03A49}"/>
              </a:ext>
            </a:extLst>
          </p:cNvPr>
          <p:cNvSpPr txBox="1"/>
          <p:nvPr/>
        </p:nvSpPr>
        <p:spPr>
          <a:xfrm>
            <a:off x="6281727" y="3302763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 Rounded MT Bold" panose="020F0704030504030204" pitchFamily="34" charset="77"/>
              </a:rPr>
              <a:t>leg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1BD8EA7C-40F3-EA13-39E5-C90EAFC68D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07" t="8036" r="5080" b="7594"/>
          <a:stretch/>
        </p:blipFill>
        <p:spPr>
          <a:xfrm>
            <a:off x="1286924" y="1662648"/>
            <a:ext cx="2184368" cy="26197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C356F9-44BB-3BA6-ACDE-2CB15D12FA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21" t="6483" r="6481" b="5788"/>
          <a:stretch/>
        </p:blipFill>
        <p:spPr>
          <a:xfrm>
            <a:off x="175057" y="4445566"/>
            <a:ext cx="2163084" cy="195305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483B9DB-B6C2-E461-18CD-0F99EA46F05A}"/>
              </a:ext>
            </a:extLst>
          </p:cNvPr>
          <p:cNvSpPr txBox="1"/>
          <p:nvPr/>
        </p:nvSpPr>
        <p:spPr>
          <a:xfrm>
            <a:off x="6084912" y="6096149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smell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99AFCE-AD85-7581-70FB-4512C199C164}"/>
              </a:ext>
            </a:extLst>
          </p:cNvPr>
          <p:cNvSpPr txBox="1"/>
          <p:nvPr/>
        </p:nvSpPr>
        <p:spPr>
          <a:xfrm>
            <a:off x="8448371" y="6093015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sight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03EF8F-80B5-B081-F1E6-78A52C7032C3}"/>
              </a:ext>
            </a:extLst>
          </p:cNvPr>
          <p:cNvSpPr txBox="1"/>
          <p:nvPr/>
        </p:nvSpPr>
        <p:spPr>
          <a:xfrm>
            <a:off x="7702284" y="6103139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touch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B30BFB-8A27-F315-6839-904DA6A84F40}"/>
              </a:ext>
            </a:extLst>
          </p:cNvPr>
          <p:cNvSpPr txBox="1"/>
          <p:nvPr/>
        </p:nvSpPr>
        <p:spPr>
          <a:xfrm>
            <a:off x="6835893" y="6101605"/>
            <a:ext cx="7779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hearing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05B57B4-9202-A78F-8D37-32E8EB2E45E6}"/>
              </a:ext>
            </a:extLst>
          </p:cNvPr>
          <p:cNvSpPr txBox="1"/>
          <p:nvPr/>
        </p:nvSpPr>
        <p:spPr>
          <a:xfrm>
            <a:off x="5357529" y="6097820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taste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4656564" y="3696609"/>
            <a:ext cx="5119847" cy="2744684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163571" y="1415379"/>
            <a:ext cx="4338656" cy="2876551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1CE1AC7-E963-302D-2669-F2D8ED4D1853}"/>
              </a:ext>
            </a:extLst>
          </p:cNvPr>
          <p:cNvSpPr/>
          <p:nvPr/>
        </p:nvSpPr>
        <p:spPr>
          <a:xfrm>
            <a:off x="163572" y="4395069"/>
            <a:ext cx="4342396" cy="2046223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EA995C-446B-F24F-9584-00C371318035}"/>
              </a:ext>
            </a:extLst>
          </p:cNvPr>
          <p:cNvSpPr txBox="1"/>
          <p:nvPr/>
        </p:nvSpPr>
        <p:spPr>
          <a:xfrm>
            <a:off x="2877280" y="5732143"/>
            <a:ext cx="9303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l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imb = 3</a:t>
            </a:r>
            <a:endParaRPr lang="en-US" sz="12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6E88B9F-CE5A-7A70-1351-E73C6D28A58E}"/>
              </a:ext>
            </a:extLst>
          </p:cNvPr>
          <p:cNvSpPr txBox="1"/>
          <p:nvPr/>
        </p:nvSpPr>
        <p:spPr>
          <a:xfrm>
            <a:off x="2891129" y="5395954"/>
            <a:ext cx="9188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h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eart = 2</a:t>
            </a:r>
            <a:endParaRPr lang="en-US" sz="12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FF34E8-C82D-1B4D-D45D-373C40CBB3F3}"/>
              </a:ext>
            </a:extLst>
          </p:cNvPr>
          <p:cNvSpPr txBox="1"/>
          <p:nvPr/>
        </p:nvSpPr>
        <p:spPr>
          <a:xfrm>
            <a:off x="2870183" y="5059765"/>
            <a:ext cx="9188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l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ung = 1</a:t>
            </a:r>
            <a:endParaRPr lang="en-US" sz="12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AECF27A-3E52-52BD-6382-77A60CB7D5E7}"/>
              </a:ext>
            </a:extLst>
          </p:cNvPr>
          <p:cNvSpPr txBox="1"/>
          <p:nvPr/>
        </p:nvSpPr>
        <p:spPr>
          <a:xfrm>
            <a:off x="2906465" y="6068332"/>
            <a:ext cx="8462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b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rain = 4</a:t>
            </a:r>
            <a:endParaRPr lang="en-US" sz="12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61BCFEB-34F1-E35D-8C97-3C65FC960FEC}"/>
              </a:ext>
            </a:extLst>
          </p:cNvPr>
          <p:cNvSpPr txBox="1"/>
          <p:nvPr/>
        </p:nvSpPr>
        <p:spPr>
          <a:xfrm>
            <a:off x="6808474" y="4015068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eye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01E3352-BE87-F8FB-DAF2-88E9EB1A84D8}"/>
              </a:ext>
            </a:extLst>
          </p:cNvPr>
          <p:cNvSpPr txBox="1"/>
          <p:nvPr/>
        </p:nvSpPr>
        <p:spPr>
          <a:xfrm>
            <a:off x="8430155" y="3995689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nose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17FA6C9-7CB4-F4FD-1BBE-F001F5D10A59}"/>
              </a:ext>
            </a:extLst>
          </p:cNvPr>
          <p:cNvSpPr txBox="1"/>
          <p:nvPr/>
        </p:nvSpPr>
        <p:spPr>
          <a:xfrm>
            <a:off x="7584219" y="4002440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hand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B08A994-1B2F-4256-F1E9-186AFE9ABE47}"/>
              </a:ext>
            </a:extLst>
          </p:cNvPr>
          <p:cNvSpPr txBox="1"/>
          <p:nvPr/>
        </p:nvSpPr>
        <p:spPr>
          <a:xfrm>
            <a:off x="6084779" y="4015068"/>
            <a:ext cx="691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ear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7EC8CAD-410B-250E-668A-F201A7032282}"/>
              </a:ext>
            </a:extLst>
          </p:cNvPr>
          <p:cNvSpPr txBox="1"/>
          <p:nvPr/>
        </p:nvSpPr>
        <p:spPr>
          <a:xfrm>
            <a:off x="5256279" y="4002440"/>
            <a:ext cx="8512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77"/>
              </a:rPr>
              <a:t>tongue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7A5743A-2393-F456-F31A-ED175E64F9EA}"/>
              </a:ext>
            </a:extLst>
          </p:cNvPr>
          <p:cNvCxnSpPr>
            <a:cxnSpLocks/>
          </p:cNvCxnSpPr>
          <p:nvPr/>
        </p:nvCxnSpPr>
        <p:spPr>
          <a:xfrm>
            <a:off x="1930404" y="5174048"/>
            <a:ext cx="251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665D559-6088-D1FF-42E6-B4969E4AA72C}"/>
              </a:ext>
            </a:extLst>
          </p:cNvPr>
          <p:cNvCxnSpPr>
            <a:cxnSpLocks/>
          </p:cNvCxnSpPr>
          <p:nvPr/>
        </p:nvCxnSpPr>
        <p:spPr>
          <a:xfrm>
            <a:off x="786050" y="5227693"/>
            <a:ext cx="267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3222872-8B62-386E-0613-03E050206D7E}"/>
              </a:ext>
            </a:extLst>
          </p:cNvPr>
          <p:cNvSpPr txBox="1"/>
          <p:nvPr/>
        </p:nvSpPr>
        <p:spPr>
          <a:xfrm>
            <a:off x="5114823" y="186004"/>
            <a:ext cx="3943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Before and After Test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7CC1B2C-79B5-1587-90D8-1A752D3E03FD}"/>
              </a:ext>
            </a:extLst>
          </p:cNvPr>
          <p:cNvSpPr txBox="1"/>
          <p:nvPr/>
        </p:nvSpPr>
        <p:spPr>
          <a:xfrm>
            <a:off x="338518" y="1429322"/>
            <a:ext cx="39239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Circle the skull and where the skull can be found.</a:t>
            </a:r>
            <a:endParaRPr lang="en-US" sz="1200" dirty="0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3096B13-DD8B-E268-F0DA-069EC0678864}"/>
              </a:ext>
            </a:extLst>
          </p:cNvPr>
          <p:cNvCxnSpPr>
            <a:cxnSpLocks/>
          </p:cNvCxnSpPr>
          <p:nvPr/>
        </p:nvCxnSpPr>
        <p:spPr>
          <a:xfrm>
            <a:off x="778133" y="4677639"/>
            <a:ext cx="267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CA40B19-83D2-4CEC-6CE9-E133C65A4D3F}"/>
              </a:ext>
            </a:extLst>
          </p:cNvPr>
          <p:cNvCxnSpPr>
            <a:cxnSpLocks/>
          </p:cNvCxnSpPr>
          <p:nvPr/>
        </p:nvCxnSpPr>
        <p:spPr>
          <a:xfrm>
            <a:off x="2047850" y="6062401"/>
            <a:ext cx="267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47C6DFBA-5FEF-A13B-F248-2B3085E2F919}"/>
              </a:ext>
            </a:extLst>
          </p:cNvPr>
          <p:cNvSpPr txBox="1"/>
          <p:nvPr/>
        </p:nvSpPr>
        <p:spPr>
          <a:xfrm>
            <a:off x="2153261" y="4398103"/>
            <a:ext cx="2352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Label the parts of the human body. Place the correct number in each box.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2F4CB-B5E1-AD57-01CB-42D70818942A}"/>
              </a:ext>
            </a:extLst>
          </p:cNvPr>
          <p:cNvSpPr/>
          <p:nvPr/>
        </p:nvSpPr>
        <p:spPr>
          <a:xfrm>
            <a:off x="1054354" y="5064879"/>
            <a:ext cx="335222" cy="331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758D214-DEFC-BF21-8933-B41C7B609741}"/>
              </a:ext>
            </a:extLst>
          </p:cNvPr>
          <p:cNvSpPr/>
          <p:nvPr/>
        </p:nvSpPr>
        <p:spPr>
          <a:xfrm>
            <a:off x="1054354" y="4527675"/>
            <a:ext cx="335222" cy="331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12882AA-4E01-989B-C83B-5A6E297ABA1E}"/>
              </a:ext>
            </a:extLst>
          </p:cNvPr>
          <p:cNvSpPr/>
          <p:nvPr/>
        </p:nvSpPr>
        <p:spPr>
          <a:xfrm>
            <a:off x="2181662" y="5014744"/>
            <a:ext cx="335222" cy="331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27E864B-3EA3-D893-5DB3-499778C95227}"/>
              </a:ext>
            </a:extLst>
          </p:cNvPr>
          <p:cNvSpPr/>
          <p:nvPr/>
        </p:nvSpPr>
        <p:spPr>
          <a:xfrm>
            <a:off x="2314737" y="5896863"/>
            <a:ext cx="335222" cy="331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D819B16-4409-C149-B426-90A6C856523E}"/>
              </a:ext>
            </a:extLst>
          </p:cNvPr>
          <p:cNvSpPr txBox="1"/>
          <p:nvPr/>
        </p:nvSpPr>
        <p:spPr>
          <a:xfrm>
            <a:off x="5238539" y="1191660"/>
            <a:ext cx="392396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Draw a line from the word to the correct body part.</a:t>
            </a:r>
            <a:endParaRPr lang="en-US" sz="12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E6C596D-2F7D-58C3-83FC-B7E9C8E8BE0A}"/>
              </a:ext>
            </a:extLst>
          </p:cNvPr>
          <p:cNvSpPr/>
          <p:nvPr/>
        </p:nvSpPr>
        <p:spPr>
          <a:xfrm rot="344771">
            <a:off x="5723905" y="2551995"/>
            <a:ext cx="335222" cy="11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788482C-A9DB-9769-1957-EFB701B02DD1}"/>
              </a:ext>
            </a:extLst>
          </p:cNvPr>
          <p:cNvSpPr/>
          <p:nvPr/>
        </p:nvSpPr>
        <p:spPr>
          <a:xfrm>
            <a:off x="6404625" y="2839651"/>
            <a:ext cx="335222" cy="11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2BE3058-E843-BDD1-1461-9D3799098788}"/>
              </a:ext>
            </a:extLst>
          </p:cNvPr>
          <p:cNvSpPr/>
          <p:nvPr/>
        </p:nvSpPr>
        <p:spPr>
          <a:xfrm>
            <a:off x="7400285" y="2865760"/>
            <a:ext cx="335222" cy="11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31785A2-A868-5FA6-ACF9-D79FA73D512C}"/>
              </a:ext>
            </a:extLst>
          </p:cNvPr>
          <p:cNvSpPr/>
          <p:nvPr/>
        </p:nvSpPr>
        <p:spPr>
          <a:xfrm rot="21431734">
            <a:off x="8640681" y="2785129"/>
            <a:ext cx="335222" cy="11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360B4BB-C5EF-4BCA-BB0B-0E1F6E350E00}"/>
              </a:ext>
            </a:extLst>
          </p:cNvPr>
          <p:cNvSpPr txBox="1"/>
          <p:nvPr/>
        </p:nvSpPr>
        <p:spPr>
          <a:xfrm>
            <a:off x="4677175" y="3718690"/>
            <a:ext cx="50652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Draw a line from the word to the correct sense and body part.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059519-3133-A385-CE3F-96A169B947DA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E20A55-00C4-7950-6EDC-26165732EAF1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090CD7-D5F8-A70C-0262-907AEEFDFF56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77ACE2-DC44-F643-FF19-174442DAC892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9B6896E-DB65-1776-1683-9DD477BB2471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88A4BFB-DE56-53FA-B7E9-CC2023BBE1D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5CE7150-1C2C-8E38-1C26-7CC54E5FCC09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EBD676B-120D-85B9-4661-5B34BF664646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10D034F-C587-560F-7158-DAD90CFE7AB4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8661E12-FF3D-E405-CFCD-218211C1FAE3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07F1D54-152A-51A5-CC8E-86207BBCE7FD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244B54B-FFC4-B317-CD70-589448324A1F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7671FA4-EB07-C0F8-18D9-FA213E915585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F734113-2A53-9F3E-7C94-57294770B43B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981728" y="173056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Animals, including humans All about me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F8002470-9B8B-2C7D-091A-D8C08DFE4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9914E7E-4CEF-7395-B65B-AFB04F437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9B597E9-ADA2-5A07-2A7E-13D1D93580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CE47B6E-FB3A-6429-B121-9F7B082F10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1E867B6-A70A-A752-33BE-F15FB5D00D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3997F4C-9C16-8BA0-762C-911379B4B7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F9BD1E0-2359-B383-898B-0AD2F191DF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E434F7B-6DA2-2912-4FC3-A2F4F003F7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2" name="Picture 1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E48D1CBB-4E43-8763-6856-76A350958A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336" y="145667"/>
            <a:ext cx="1398042" cy="753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D83007-C40E-C814-F5A4-D6A34507353A}"/>
              </a:ext>
            </a:extLst>
          </p:cNvPr>
          <p:cNvSpPr txBox="1"/>
          <p:nvPr/>
        </p:nvSpPr>
        <p:spPr>
          <a:xfrm>
            <a:off x="5897515" y="185299"/>
            <a:ext cx="1757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Before and after test </a:t>
            </a:r>
          </a:p>
        </p:txBody>
      </p:sp>
    </p:spTree>
    <p:extLst>
      <p:ext uri="{BB962C8B-B14F-4D97-AF65-F5344CB8AC3E}">
        <p14:creationId xmlns:p14="http://schemas.microsoft.com/office/powerpoint/2010/main" val="24003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Table 101">
            <a:extLst>
              <a:ext uri="{FF2B5EF4-FFF2-40B4-BE49-F238E27FC236}">
                <a16:creationId xmlns:a16="http://schemas.microsoft.com/office/drawing/2014/main" id="{81E3BC51-FE54-E448-4901-4BFF0047F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349635"/>
              </p:ext>
            </p:extLst>
          </p:nvPr>
        </p:nvGraphicFramePr>
        <p:xfrm>
          <a:off x="242600" y="1438440"/>
          <a:ext cx="9499829" cy="4627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596">
                  <a:extLst>
                    <a:ext uri="{9D8B030D-6E8A-4147-A177-3AD203B41FA5}">
                      <a16:colId xmlns:a16="http://schemas.microsoft.com/office/drawing/2014/main" val="1483215143"/>
                    </a:ext>
                  </a:extLst>
                </a:gridCol>
                <a:gridCol w="7835233">
                  <a:extLst>
                    <a:ext uri="{9D8B030D-6E8A-4147-A177-3AD203B41FA5}">
                      <a16:colId xmlns:a16="http://schemas.microsoft.com/office/drawing/2014/main" val="2925171619"/>
                    </a:ext>
                  </a:extLst>
                </a:gridCol>
              </a:tblGrid>
              <a:tr h="5780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head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top part of a human or an animal’s body</a:t>
                      </a:r>
                      <a:endParaRPr lang="en-GB" sz="16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030005"/>
                  </a:ext>
                </a:extLst>
              </a:tr>
              <a:tr h="5780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body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whole of a human or animal, including the head, brain, heart, legs and arms</a:t>
                      </a:r>
                      <a:endParaRPr lang="en-GB" sz="16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247378"/>
                  </a:ext>
                </a:extLst>
              </a:tr>
              <a:tr h="5780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brain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control centre of the body</a:t>
                      </a:r>
                      <a:endParaRPr lang="en-GB" sz="16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023632"/>
                  </a:ext>
                </a:extLst>
              </a:tr>
              <a:tr h="5780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pupil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black spot in the middle of the eye that lets in light, colour and shapes</a:t>
                      </a:r>
                      <a:endParaRPr lang="en-GB" sz="16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13245"/>
                  </a:ext>
                </a:extLst>
              </a:tr>
              <a:tr h="5780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ear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organs, or body parts, in humans and many other animals that allow them to hear</a:t>
                      </a:r>
                      <a:endParaRPr lang="en-GB" sz="16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498645"/>
                  </a:ext>
                </a:extLst>
              </a:tr>
              <a:tr h="5780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sound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vibrations, or sound waves, that we can hear</a:t>
                      </a:r>
                      <a:endParaRPr lang="en-GB" sz="16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258047"/>
                  </a:ext>
                </a:extLst>
              </a:tr>
              <a:tr h="5780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tongue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moving organ in the mouth that is used for talking, tasting, eating and licking</a:t>
                      </a:r>
                      <a:endParaRPr lang="en-GB" sz="160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783738"/>
                  </a:ext>
                </a:extLst>
              </a:tr>
              <a:tr h="57806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taste </a:t>
                      </a: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6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sense by which sweet, sour, bitter, or salty flavours are detected through taste buds in the tongue</a:t>
                      </a:r>
                      <a:endParaRPr lang="en-GB" sz="16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298488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AD71E75-3D82-B46C-6E49-5BA750A6A848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CAC22A-112A-B921-E862-2FAA04311E62}"/>
              </a:ext>
            </a:extLst>
          </p:cNvPr>
          <p:cNvSpPr txBox="1"/>
          <p:nvPr/>
        </p:nvSpPr>
        <p:spPr>
          <a:xfrm>
            <a:off x="689657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C76FBBC-7BA6-97D0-414F-A401AE32B657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78">
            <a:extLst>
              <a:ext uri="{FF2B5EF4-FFF2-40B4-BE49-F238E27FC236}">
                <a16:creationId xmlns:a16="http://schemas.microsoft.com/office/drawing/2014/main" id="{FBA5DE77-D0A9-2443-0F5A-7D7CBB75A2EA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FC6B1D3-CFF4-92EF-C22D-DB28D531DF8B}"/>
              </a:ext>
            </a:extLst>
          </p:cNvPr>
          <p:cNvSpPr txBox="1"/>
          <p:nvPr/>
        </p:nvSpPr>
        <p:spPr>
          <a:xfrm>
            <a:off x="1033946" y="222612"/>
            <a:ext cx="5377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Unit Rocket Words: Year 1 –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Animals, Including Humans – All About Me </a:t>
            </a: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8367795-F14C-A138-C4BF-778814D87F83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DAD4FB-2BC7-837A-6305-5A5A6EA27FEB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EFC06F8-6867-036E-E103-A94A053B53BD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7088E7-59DA-62F2-186A-A696147CECB7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6648EC4-1836-1F7E-1ECD-3E1779E501E4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4930206-A307-B3D9-2F07-2A6812E83305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8DFF05C-96BC-AF09-A73B-FF5460559F0F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5A714C1-5D93-E0F7-E06C-D4048CCB3952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E4D9250-93FD-8CF2-7C9E-C01435AE055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8EAE4A-94F4-082A-4200-BE968E6B41B4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7064F33-7135-474A-AB12-4E5E4E3FF252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B28CBAA-60E5-4576-541F-F45C89035CBF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7E422E2-58E2-0B8F-CD81-077A39CACD1F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CF0813E-FAFF-C586-3158-910BB620A7CE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9CAAC59F-B0F9-8841-D7D6-F730E3B7A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2AE444D3-FD4F-E97B-5367-2F082591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89FEB97F-9EE1-337E-DB8C-6861D0E6A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C510B701-0C44-592B-6398-9694A02E4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E14BDA8C-265B-74DF-501C-7EBF3A2D7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F8FE01AD-0FE6-AF4E-72AC-64FC54A47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81" name="Picture 80" descr="Icon&#10;&#10;Description automatically generated">
            <a:extLst>
              <a:ext uri="{FF2B5EF4-FFF2-40B4-BE49-F238E27FC236}">
                <a16:creationId xmlns:a16="http://schemas.microsoft.com/office/drawing/2014/main" id="{2C4FDEF7-876F-C1BA-002D-2EE99BC66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82" name="Picture 81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9A9A975B-5FEE-B8C7-242A-72E31D3DD7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grpSp>
        <p:nvGrpSpPr>
          <p:cNvPr id="85" name="Google Shape;231;p3">
            <a:extLst>
              <a:ext uri="{FF2B5EF4-FFF2-40B4-BE49-F238E27FC236}">
                <a16:creationId xmlns:a16="http://schemas.microsoft.com/office/drawing/2014/main" id="{3A41D91D-DD78-E459-50E4-3327EADEA0AE}"/>
              </a:ext>
            </a:extLst>
          </p:cNvPr>
          <p:cNvGrpSpPr/>
          <p:nvPr/>
        </p:nvGrpSpPr>
        <p:grpSpPr>
          <a:xfrm>
            <a:off x="3922569" y="1012383"/>
            <a:ext cx="2691987" cy="618583"/>
            <a:chOff x="4168240" y="976588"/>
            <a:chExt cx="2385997" cy="618583"/>
          </a:xfrm>
        </p:grpSpPr>
        <p:pic>
          <p:nvPicPr>
            <p:cNvPr id="86" name="Google Shape;232;p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30979F9-E7FB-A528-68AE-81056011FD1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168240" y="976588"/>
              <a:ext cx="2385997" cy="617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233;p3">
              <a:extLst>
                <a:ext uri="{FF2B5EF4-FFF2-40B4-BE49-F238E27FC236}">
                  <a16:creationId xmlns:a16="http://schemas.microsoft.com/office/drawing/2014/main" id="{EE939DD1-CCDD-C480-7DF5-EF89122D3119}"/>
                </a:ext>
              </a:extLst>
            </p:cNvPr>
            <p:cNvSpPr/>
            <p:nvPr/>
          </p:nvSpPr>
          <p:spPr>
            <a:xfrm>
              <a:off x="4443387" y="1110052"/>
              <a:ext cx="1738462" cy="234537"/>
            </a:xfrm>
            <a:prstGeom prst="rect">
              <a:avLst/>
            </a:prstGeom>
            <a:solidFill>
              <a:srgbClr val="55C7CC"/>
            </a:solidFill>
            <a:ln w="12700" cap="flat" cmpd="sng">
              <a:solidFill>
                <a:srgbClr val="55C7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 Rounded MT Bold" panose="020F0704030504030204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234;p3">
              <a:extLst>
                <a:ext uri="{FF2B5EF4-FFF2-40B4-BE49-F238E27FC236}">
                  <a16:creationId xmlns:a16="http://schemas.microsoft.com/office/drawing/2014/main" id="{F75AFF69-8C08-EB17-EAE7-C9457C5A5ABE}"/>
                </a:ext>
              </a:extLst>
            </p:cNvPr>
            <p:cNvSpPr txBox="1"/>
            <p:nvPr/>
          </p:nvSpPr>
          <p:spPr>
            <a:xfrm>
              <a:off x="4639439" y="1071991"/>
              <a:ext cx="138845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 Rounded"/>
                <a:buNone/>
              </a:pPr>
              <a:r>
                <a:rPr lang="en-GB" sz="1400" b="1" i="0" u="none" strike="noStrike" cap="none" dirty="0">
                  <a:solidFill>
                    <a:srgbClr val="FFFFFF"/>
                  </a:solidFill>
                  <a:latin typeface="Arial Rounded MT Bold" panose="020F0704030504030204" pitchFamily="34" charset="77"/>
                  <a:ea typeface="Arial Rounded"/>
                  <a:cs typeface="Arial Rounded"/>
                  <a:sym typeface="Arial Rounded"/>
                </a:rPr>
                <a:t>Rocket Words</a:t>
              </a:r>
              <a:endParaRPr dirty="0">
                <a:latin typeface="Arial Rounded MT Bold" panose="020F0704030504030204" pitchFamily="34" charset="77"/>
              </a:endParaRPr>
            </a:p>
          </p:txBody>
        </p:sp>
      </p:grpSp>
      <p:pic>
        <p:nvPicPr>
          <p:cNvPr id="102" name="Picture 101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63BE5625-7E94-A195-2D82-72568040F4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4336" y="145667"/>
            <a:ext cx="1398042" cy="7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96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391</Words>
  <Application>Microsoft Macintosh PowerPoint</Application>
  <PresentationFormat>A4 Paper (210x297 mm)</PresentationFormat>
  <Paragraphs>82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Eirinn Friel</cp:lastModifiedBy>
  <cp:revision>26</cp:revision>
  <dcterms:created xsi:type="dcterms:W3CDTF">2022-07-14T08:20:57Z</dcterms:created>
  <dcterms:modified xsi:type="dcterms:W3CDTF">2024-06-13T20:01:48Z</dcterms:modified>
</cp:coreProperties>
</file>