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66" r:id="rId7"/>
    <p:sldId id="258" r:id="rId8"/>
    <p:sldId id="267" r:id="rId9"/>
    <p:sldId id="259" r:id="rId10"/>
    <p:sldId id="260" r:id="rId11"/>
    <p:sldId id="268" r:id="rId12"/>
    <p:sldId id="261" r:id="rId13"/>
    <p:sldId id="262" r:id="rId14"/>
    <p:sldId id="269" r:id="rId15"/>
    <p:sldId id="263" r:id="rId16"/>
    <p:sldId id="270" r:id="rId17"/>
    <p:sldId id="264" r:id="rId18"/>
    <p:sldId id="265" r:id="rId19"/>
    <p:sldId id="271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C22A13-5672-ACBD-B5AA-E8FA4B425820}" v="669" dt="2026-03-24T22:05:22.8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>
                <a:latin typeface="Comic Sans MS" panose="030F0702030302020204" pitchFamily="66" charset="0"/>
              </a:rPr>
              <a:t>Tommy the Tortoise’s Big Race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>
                <a:latin typeface="Comic Sans MS" panose="030F0702030302020204" pitchFamily="66" charset="0"/>
              </a:rPr>
              <a:t>A story about </a:t>
            </a:r>
            <a:r>
              <a:rPr lang="en-GB" b="1" dirty="0">
                <a:solidFill>
                  <a:srgbClr val="7030A0"/>
                </a:solidFill>
                <a:latin typeface="Comic Sans MS" panose="030F0702030302020204" pitchFamily="66" charset="0"/>
              </a:rPr>
              <a:t>determination</a:t>
            </a:r>
            <a:r>
              <a:rPr dirty="0">
                <a:latin typeface="Comic Sans MS" panose="030F0702030302020204" pitchFamily="66" charset="0"/>
              </a:rPr>
              <a:t> and trying your best.</a:t>
            </a:r>
          </a:p>
          <a:p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396" y="3186545"/>
            <a:ext cx="3398838" cy="33988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8728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Further on along the race, </a:t>
            </a:r>
            <a:r>
              <a:rPr dirty="0">
                <a:latin typeface="Comic Sans MS" panose="030F0702030302020204" pitchFamily="66" charset="0"/>
              </a:rPr>
              <a:t>Tommy tripped on a stone and rolled </a:t>
            </a:r>
            <a:r>
              <a:rPr lang="en-US" dirty="0">
                <a:latin typeface="Comic Sans MS" panose="030F0702030302020204" pitchFamily="66" charset="0"/>
              </a:rPr>
              <a:t>over onto his shell, legs in the air</a:t>
            </a:r>
            <a:r>
              <a:rPr dirty="0">
                <a:latin typeface="Comic Sans MS" panose="030F0702030302020204" pitchFamily="66" charset="0"/>
              </a:rPr>
              <a:t>.</a:t>
            </a:r>
            <a:r>
              <a:rPr lang="en-US" dirty="0">
                <a:latin typeface="Comic Sans MS" panose="030F0702030302020204" pitchFamily="66" charset="0"/>
              </a:rPr>
              <a:t> He felt silly and frustrated especially when his two friends fox and squirrel scampered by.</a:t>
            </a:r>
            <a:r>
              <a:rPr lang="en-US" dirty="0"/>
              <a:t> </a:t>
            </a:r>
            <a:endParaRPr dirty="0"/>
          </a:p>
          <a:p>
            <a:pPr marL="0" indent="0">
              <a:buNone/>
            </a:pPr>
            <a:endParaRPr dirty="0">
              <a:ea typeface="Calibri"/>
              <a:cs typeface="Calibri"/>
            </a:endParaRPr>
          </a:p>
        </p:txBody>
      </p:sp>
      <p:pic>
        <p:nvPicPr>
          <p:cNvPr id="2" name="Picture 1" descr="A cartoon of a fox and a turtle running on a dirt road&#10;&#10;AI-generated content may be incorrect.">
            <a:extLst>
              <a:ext uri="{FF2B5EF4-FFF2-40B4-BE49-F238E27FC236}">
                <a16:creationId xmlns:a16="http://schemas.microsoft.com/office/drawing/2014/main" id="{2E66D3A1-2C3F-5248-E426-9DC76323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83" y="2955087"/>
            <a:ext cx="6379233" cy="390291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42A5E-54B8-0D08-122A-7863A617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689F8-EDDE-D856-9F6A-4FF948134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875" y="4313"/>
            <a:ext cx="4741130" cy="316011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sz="3500" dirty="0">
                <a:latin typeface="Comic Sans MS" panose="030F0702030302020204" pitchFamily="66" charset="0"/>
              </a:rPr>
              <a:t>But </a:t>
            </a:r>
            <a:r>
              <a:rPr lang="en-US" sz="3500" dirty="0">
                <a:latin typeface="Comic Sans MS" panose="030F0702030302020204" pitchFamily="66" charset="0"/>
              </a:rPr>
              <a:t>Tommy </a:t>
            </a:r>
            <a:r>
              <a:rPr sz="3500" dirty="0">
                <a:latin typeface="Comic Sans MS" panose="030F0702030302020204" pitchFamily="66" charset="0"/>
              </a:rPr>
              <a:t> said:</a:t>
            </a:r>
            <a:endParaRPr lang="en-US" sz="35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500" dirty="0">
                <a:latin typeface="Comic Sans MS" panose="030F0702030302020204" pitchFamily="66" charset="0"/>
              </a:rPr>
              <a:t>"</a:t>
            </a:r>
            <a:r>
              <a:rPr sz="3500" dirty="0">
                <a:latin typeface="Comic Sans MS" panose="030F0702030302020204" pitchFamily="66" charset="0"/>
              </a:rPr>
              <a:t>I </a:t>
            </a:r>
            <a:r>
              <a:rPr lang="en-US" sz="3500" dirty="0">
                <a:latin typeface="Comic Sans MS" panose="030F0702030302020204" pitchFamily="66" charset="0"/>
              </a:rPr>
              <a:t> won't worry</a:t>
            </a:r>
            <a:r>
              <a:rPr sz="3500" dirty="0">
                <a:latin typeface="Comic Sans MS" panose="030F0702030302020204" pitchFamily="66" charset="0"/>
              </a:rPr>
              <a:t> if it goes wrong</a:t>
            </a:r>
            <a:r>
              <a:rPr lang="en-US" sz="3500" dirty="0">
                <a:latin typeface="Comic Sans MS" panose="030F0702030302020204" pitchFamily="66" charset="0"/>
              </a:rPr>
              <a:t>. </a:t>
            </a:r>
            <a:r>
              <a:rPr sz="3500" dirty="0">
                <a:latin typeface="Comic Sans MS" panose="030F0702030302020204" pitchFamily="66" charset="0"/>
              </a:rPr>
              <a:t>I</a:t>
            </a:r>
            <a:r>
              <a:rPr lang="en-US" sz="3500" dirty="0">
                <a:latin typeface="Comic Sans MS" panose="030F0702030302020204" pitchFamily="66" charset="0"/>
              </a:rPr>
              <a:t> will</a:t>
            </a:r>
            <a:r>
              <a:rPr sz="3500" dirty="0">
                <a:latin typeface="Comic Sans MS" panose="030F0702030302020204" pitchFamily="66" charset="0"/>
              </a:rPr>
              <a:t> show resilience</a:t>
            </a:r>
            <a:r>
              <a:rPr lang="en-US" sz="3500" dirty="0">
                <a:latin typeface="Comic Sans MS" panose="030F0702030302020204" pitchFamily="66" charset="0"/>
              </a:rPr>
              <a:t> and keep being </a:t>
            </a:r>
            <a:r>
              <a:rPr lang="en-US" sz="3500" dirty="0">
                <a:solidFill>
                  <a:srgbClr val="7030A0"/>
                </a:solidFill>
                <a:latin typeface="Comic Sans MS" panose="030F0702030302020204" pitchFamily="66" charset="0"/>
              </a:rPr>
              <a:t>determined."  </a:t>
            </a:r>
            <a:r>
              <a:rPr lang="en-GB" sz="3500" dirty="0">
                <a:latin typeface="Comic Sans MS" panose="030F0702030302020204" pitchFamily="66" charset="0"/>
              </a:rPr>
              <a:t>So </a:t>
            </a:r>
            <a:r>
              <a:rPr lang="en-US" sz="3500" dirty="0">
                <a:latin typeface="Comic Sans MS" panose="030F0702030302020204" pitchFamily="66" charset="0"/>
              </a:rPr>
              <a:t>with all his might he rolled </a:t>
            </a:r>
            <a:r>
              <a:rPr lang="en-US" sz="3500" dirty="0" smtClean="0">
                <a:latin typeface="Comic Sans MS" panose="030F0702030302020204" pitchFamily="66" charset="0"/>
              </a:rPr>
              <a:t>over and</a:t>
            </a:r>
            <a:r>
              <a:rPr lang="en-US" sz="3500" dirty="0">
                <a:latin typeface="Comic Sans MS" panose="030F0702030302020204" pitchFamily="66" charset="0"/>
              </a:rPr>
              <a:t> </a:t>
            </a:r>
            <a:r>
              <a:rPr sz="3500" dirty="0">
                <a:latin typeface="Comic Sans MS" panose="030F0702030302020204" pitchFamily="66" charset="0"/>
              </a:rPr>
              <a:t>kept</a:t>
            </a:r>
            <a:r>
              <a:rPr lang="en-US" sz="3500" dirty="0">
                <a:latin typeface="Comic Sans MS" panose="030F0702030302020204" pitchFamily="66" charset="0"/>
              </a:rPr>
              <a:t> </a:t>
            </a: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on</a:t>
            </a:r>
            <a:r>
              <a:rPr lang="en-US" sz="3500" dirty="0">
                <a:latin typeface="Comic Sans MS" panose="030F0702030302020204" pitchFamily="66" charset="0"/>
              </a:rPr>
              <a:t> </a:t>
            </a:r>
            <a:r>
              <a:rPr sz="3500" dirty="0">
                <a:latin typeface="Comic Sans MS" panose="030F0702030302020204" pitchFamily="66" charset="0"/>
              </a:rPr>
              <a:t>going.</a:t>
            </a:r>
            <a:r>
              <a:rPr lang="en-US" sz="3500" dirty="0">
                <a:latin typeface="Comic Sans MS" panose="030F0702030302020204" pitchFamily="66" charset="0"/>
              </a:rPr>
              <a:t> </a:t>
            </a:r>
            <a:endParaRPr lang="en-US" sz="35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Step by step by step.</a:t>
            </a:r>
            <a:endParaRPr sz="3500" dirty="0">
              <a:solidFill>
                <a:srgbClr val="FF0000"/>
              </a:solidFill>
              <a:latin typeface="Comic Sans MS" panose="030F0702030302020204" pitchFamily="66" charset="0"/>
              <a:ea typeface="Calibri"/>
              <a:cs typeface="Calibri"/>
            </a:endParaRPr>
          </a:p>
        </p:txBody>
      </p:sp>
      <p:pic>
        <p:nvPicPr>
          <p:cNvPr id="2" name="Picture 1" descr="A cartoon of a turtle running&#10;&#10;AI-generated content may be incorrect.">
            <a:extLst>
              <a:ext uri="{FF2B5EF4-FFF2-40B4-BE49-F238E27FC236}">
                <a16:creationId xmlns:a16="http://schemas.microsoft.com/office/drawing/2014/main" id="{80D52ACA-191D-90DF-5548-372CEFC7A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3782" y="1108364"/>
            <a:ext cx="4170218" cy="473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5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10" y="339437"/>
            <a:ext cx="8560279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10" y="339436"/>
            <a:ext cx="8593281" cy="63245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5" y="262777"/>
            <a:ext cx="8977745" cy="59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2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82" y="0"/>
            <a:ext cx="8839200" cy="48099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Slowly, </a:t>
            </a:r>
            <a:r>
              <a:rPr lang="en-GB" dirty="0">
                <a:latin typeface="Comic Sans MS" panose="030F0702030302020204" pitchFamily="66" charset="0"/>
              </a:rPr>
              <a:t>but surely</a:t>
            </a:r>
            <a:r>
              <a:rPr dirty="0">
                <a:latin typeface="Comic Sans MS" panose="030F0702030302020204" pitchFamily="66" charset="0"/>
              </a:rPr>
              <a:t> Tommy reached the big oak </a:t>
            </a:r>
            <a:r>
              <a:rPr dirty="0">
                <a:latin typeface="Comic Sans MS" panose="030F0702030302020204" pitchFamily="66" charset="0"/>
              </a:rPr>
              <a:t>tree.</a:t>
            </a:r>
            <a:r>
              <a:rPr lang="en-US" dirty="0">
                <a:latin typeface="Comic Sans MS" panose="030F0702030302020204" pitchFamily="66" charset="0"/>
              </a:rPr>
              <a:t> </a:t>
            </a:r>
            <a:endParaRPr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All the</a:t>
            </a:r>
            <a:r>
              <a:rPr dirty="0">
                <a:latin typeface="Comic Sans MS" panose="030F0702030302020204" pitchFamily="66" charset="0"/>
              </a:rPr>
              <a:t> animals cheered!</a:t>
            </a:r>
            <a:endParaRPr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Ruby</a:t>
            </a:r>
            <a:r>
              <a:rPr lang="en-US" dirty="0">
                <a:latin typeface="Comic Sans MS" panose="030F0702030302020204" pitchFamily="66" charset="0"/>
              </a:rPr>
              <a:t> Rabbit </a:t>
            </a:r>
            <a:r>
              <a:rPr dirty="0">
                <a:latin typeface="Comic Sans MS" panose="030F0702030302020204" pitchFamily="66" charset="0"/>
              </a:rPr>
              <a:t> said, “You never gave up!”</a:t>
            </a:r>
            <a:endParaRPr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Tommy </a:t>
            </a:r>
            <a:r>
              <a:rPr lang="en-US" dirty="0">
                <a:latin typeface="Comic Sans MS" panose="030F0702030302020204" pitchFamily="66" charset="0"/>
              </a:rPr>
              <a:t>proudly agreed</a:t>
            </a:r>
            <a:r>
              <a:rPr dirty="0">
                <a:latin typeface="Comic Sans MS" panose="030F0702030302020204" pitchFamily="66" charset="0"/>
              </a:rPr>
              <a:t>, “I showed </a:t>
            </a:r>
            <a:r>
              <a:rPr lang="en-GB" dirty="0">
                <a:solidFill>
                  <a:srgbClr val="7030A0"/>
                </a:solidFill>
                <a:latin typeface="Comic Sans MS" panose="030F0702030302020204" pitchFamily="66" charset="0"/>
              </a:rPr>
              <a:t>determination</a:t>
            </a:r>
            <a:r>
              <a:rPr dirty="0">
                <a:latin typeface="Comic Sans MS" panose="030F0702030302020204" pitchFamily="66" charset="0"/>
              </a:rPr>
              <a:t>.”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2935070"/>
            <a:ext cx="4696691" cy="374982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214746"/>
            <a:ext cx="6159261" cy="537422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3800" dirty="0">
                <a:latin typeface="Comic Sans MS" panose="030F0702030302020204" pitchFamily="66" charset="0"/>
              </a:rPr>
              <a:t>Just like Tommy, we can use these learning powers:</a:t>
            </a:r>
          </a:p>
          <a:p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Start </a:t>
            </a:r>
            <a:r>
              <a:rPr lang="en-US" sz="3000" dirty="0">
                <a:latin typeface="Comic Sans MS" panose="030F0702030302020204" pitchFamily="66" charset="0"/>
              </a:rPr>
              <a:t>on the task quickly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Always </a:t>
            </a:r>
            <a:r>
              <a:rPr lang="en-US" sz="3000" dirty="0">
                <a:latin typeface="Comic Sans MS" panose="030F0702030302020204" pitchFamily="66" charset="0"/>
              </a:rPr>
              <a:t>have a go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Try </a:t>
            </a:r>
            <a:r>
              <a:rPr lang="en-US" sz="3000" dirty="0">
                <a:latin typeface="Comic Sans MS" panose="030F0702030302020204" pitchFamily="66" charset="0"/>
              </a:rPr>
              <a:t>your hardest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Try </a:t>
            </a:r>
            <a:r>
              <a:rPr lang="en-US" sz="3000" dirty="0">
                <a:latin typeface="Comic Sans MS" panose="030F0702030302020204" pitchFamily="66" charset="0"/>
              </a:rPr>
              <a:t>different strategies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Show </a:t>
            </a:r>
            <a:r>
              <a:rPr lang="en-US" sz="3000" dirty="0">
                <a:latin typeface="Comic Sans MS" panose="030F0702030302020204" pitchFamily="66" charset="0"/>
              </a:rPr>
              <a:t>resilience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Don’t </a:t>
            </a:r>
            <a:r>
              <a:rPr lang="en-US" sz="3000" dirty="0">
                <a:latin typeface="Comic Sans MS" panose="030F0702030302020204" pitchFamily="66" charset="0"/>
              </a:rPr>
              <a:t>worry if it goes wrong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dirty="0" smtClean="0">
                <a:latin typeface="Comic Sans MS" panose="030F0702030302020204" pitchFamily="66" charset="0"/>
              </a:rPr>
              <a:t>Keep improving.</a:t>
            </a:r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endParaRPr lang="en-US" sz="30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r>
              <a:rPr lang="en-US" sz="4200" dirty="0">
                <a:latin typeface="Comic Sans MS" panose="030F0702030302020204" pitchFamily="66" charset="0"/>
              </a:rPr>
              <a:t>If we keep trying, we will get better every day</a:t>
            </a:r>
            <a:r>
              <a:rPr lang="en-US" sz="4200" dirty="0" smtClean="0">
                <a:latin typeface="Comic Sans MS" panose="030F0702030302020204" pitchFamily="66" charset="0"/>
              </a:rPr>
              <a:t>!</a:t>
            </a:r>
          </a:p>
          <a:p>
            <a:pPr marL="0" indent="0">
              <a:buNone/>
            </a:pPr>
            <a:endParaRPr lang="en-US" sz="42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4200" dirty="0" smtClean="0">
                <a:latin typeface="Comic Sans MS" panose="030F0702030302020204" pitchFamily="66" charset="0"/>
                <a:ea typeface="Calibri"/>
                <a:cs typeface="Calibri"/>
              </a:rPr>
              <a:t>Remember – Step by step by step!</a:t>
            </a:r>
            <a:endParaRPr lang="en-US" sz="3300" dirty="0">
              <a:latin typeface="Comic Sans MS" panose="030F0702030302020204" pitchFamily="66" charset="0"/>
              <a:ea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352" y="1745005"/>
            <a:ext cx="2317862" cy="231370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2500747"/>
            <a:ext cx="8714509" cy="40108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4200" dirty="0" smtClean="0">
                <a:latin typeface="Comic Sans MS" panose="030F0702030302020204" pitchFamily="66" charset="0"/>
                <a:ea typeface="Calibri"/>
                <a:cs typeface="Calibri"/>
              </a:rPr>
              <a:t>How will you show determination this term?</a:t>
            </a:r>
          </a:p>
          <a:p>
            <a:pPr marL="0" indent="0">
              <a:buNone/>
            </a:pPr>
            <a:endParaRPr lang="en-US" sz="4200" dirty="0" smtClean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3300" dirty="0" smtClean="0">
                <a:latin typeface="Comic Sans MS" panose="030F0702030302020204" pitchFamily="66" charset="0"/>
                <a:ea typeface="Calibri"/>
                <a:cs typeface="Calibri"/>
              </a:rPr>
              <a:t>What </a:t>
            </a:r>
            <a:r>
              <a:rPr lang="en-GB" sz="3300" dirty="0">
                <a:latin typeface="Comic Sans MS" panose="030F0702030302020204" pitchFamily="66" charset="0"/>
                <a:ea typeface="Calibri"/>
                <a:cs typeface="Calibri"/>
              </a:rPr>
              <a:t>are you determined to improve or achieve?</a:t>
            </a:r>
            <a:r>
              <a:rPr lang="en-GB" sz="3300" dirty="0" smtClean="0">
                <a:latin typeface="Comic Sans MS" panose="030F0702030302020204" pitchFamily="66" charset="0"/>
                <a:ea typeface="Calibri"/>
                <a:cs typeface="Calibri"/>
              </a:rPr>
              <a:t>​</a:t>
            </a:r>
          </a:p>
          <a:p>
            <a:pPr marL="0" indent="0">
              <a:buNone/>
            </a:pPr>
            <a:endParaRPr lang="en-GB" sz="3300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3300" dirty="0" smtClean="0">
                <a:latin typeface="Comic Sans MS" panose="030F0702030302020204" pitchFamily="66" charset="0"/>
                <a:ea typeface="Calibri"/>
                <a:cs typeface="Calibri"/>
              </a:rPr>
              <a:t>What </a:t>
            </a:r>
            <a:r>
              <a:rPr lang="en-GB" sz="3300" dirty="0">
                <a:latin typeface="Comic Sans MS" panose="030F0702030302020204" pitchFamily="66" charset="0"/>
                <a:ea typeface="Calibri"/>
                <a:cs typeface="Calibri"/>
              </a:rPr>
              <a:t>do you need to do to achieve this?</a:t>
            </a:r>
            <a:endParaRPr lang="en-US" sz="3300" dirty="0">
              <a:latin typeface="Comic Sans MS" panose="030F0702030302020204" pitchFamily="66" charset="0"/>
              <a:ea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32" y="0"/>
            <a:ext cx="2317862" cy="231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4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smtClean="0">
                <a:latin typeface="Comic Sans MS" panose="030F0702030302020204" pitchFamily="66" charset="0"/>
              </a:rPr>
              <a:t>The Big Race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50" y="1317625"/>
            <a:ext cx="3074843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One bright morning, the animals gathered for the Great Garden Race.</a:t>
            </a:r>
          </a:p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The finish line was a tall oak tree on the other side of the field.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043" y="1417638"/>
            <a:ext cx="5488782" cy="44259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7" y="6387"/>
            <a:ext cx="3455060" cy="65387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Tommy knew that </a:t>
            </a:r>
            <a:r>
              <a:rPr dirty="0">
                <a:latin typeface="Comic Sans MS" panose="030F0702030302020204" pitchFamily="66" charset="0"/>
              </a:rPr>
              <a:t>Ruby the Rabbit and Dash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dirty="0">
                <a:latin typeface="Comic Sans MS" panose="030F0702030302020204" pitchFamily="66" charset="0"/>
              </a:rPr>
              <a:t>the Deer were</a:t>
            </a:r>
            <a:r>
              <a:rPr lang="en-US" dirty="0">
                <a:latin typeface="Comic Sans MS" panose="030F0702030302020204" pitchFamily="66" charset="0"/>
              </a:rPr>
              <a:t> </a:t>
            </a:r>
            <a:r>
              <a:rPr dirty="0">
                <a:latin typeface="Comic Sans MS" panose="030F0702030302020204" pitchFamily="66" charset="0"/>
              </a:rPr>
              <a:t>fast.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He</a:t>
            </a:r>
            <a:r>
              <a:rPr dirty="0">
                <a:latin typeface="Comic Sans MS" panose="030F0702030302020204" pitchFamily="66" charset="0"/>
              </a:rPr>
              <a:t> wondered if he should </a:t>
            </a:r>
            <a:r>
              <a:rPr dirty="0">
                <a:latin typeface="Comic Sans MS" panose="030F0702030302020204" pitchFamily="66" charset="0"/>
              </a:rPr>
              <a:t>even</a:t>
            </a:r>
            <a:r>
              <a:rPr lang="en-US" dirty="0">
                <a:latin typeface="Comic Sans MS" panose="030F0702030302020204" pitchFamily="66" charset="0"/>
              </a:rPr>
              <a:t> bother to join the race,  he was never going to be as fast as them !</a:t>
            </a:r>
            <a:endParaRPr dirty="0">
              <a:latin typeface="Comic Sans MS" panose="030F0702030302020204" pitchFamily="66" charset="0"/>
              <a:ea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19143" r="-5168" b="-286"/>
          <a:stretch>
            <a:fillRect/>
          </a:stretch>
        </p:blipFill>
        <p:spPr>
          <a:xfrm>
            <a:off x="3817627" y="517945"/>
            <a:ext cx="5322943" cy="499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3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792" y="755454"/>
            <a:ext cx="4090808" cy="4525963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0" indent="0">
              <a:buNone/>
            </a:pPr>
            <a:r>
              <a:rPr lang="en-GB" sz="5100" dirty="0">
                <a:latin typeface="Comic Sans MS" panose="030F0702030302020204" pitchFamily="66" charset="0"/>
              </a:rPr>
              <a:t>But </a:t>
            </a:r>
            <a:r>
              <a:rPr sz="5100" dirty="0">
                <a:latin typeface="Comic Sans MS" panose="030F0702030302020204" pitchFamily="66" charset="0"/>
              </a:rPr>
              <a:t>Tommy</a:t>
            </a:r>
            <a:r>
              <a:rPr lang="en-US" sz="5100" dirty="0">
                <a:latin typeface="Comic Sans MS" panose="030F0702030302020204" pitchFamily="66" charset="0"/>
              </a:rPr>
              <a:t> was </a:t>
            </a:r>
            <a:r>
              <a:rPr lang="en-US" sz="5100" dirty="0">
                <a:solidFill>
                  <a:srgbClr val="7030A0"/>
                </a:solidFill>
                <a:latin typeface="Comic Sans MS" panose="030F0702030302020204" pitchFamily="66" charset="0"/>
              </a:rPr>
              <a:t>determined</a:t>
            </a:r>
            <a:r>
              <a:rPr lang="en-US" sz="5100" dirty="0">
                <a:latin typeface="Comic Sans MS" panose="030F0702030302020204" pitchFamily="66" charset="0"/>
              </a:rPr>
              <a:t> and </a:t>
            </a:r>
          </a:p>
          <a:p>
            <a:pPr marL="0" indent="0">
              <a:buNone/>
            </a:pPr>
            <a:r>
              <a:rPr sz="5100" dirty="0">
                <a:latin typeface="Comic Sans MS" panose="030F0702030302020204" pitchFamily="66" charset="0"/>
              </a:rPr>
              <a:t>remembered something important</a:t>
            </a:r>
            <a:r>
              <a:rPr lang="en-US" sz="5100" dirty="0">
                <a:latin typeface="Comic Sans MS" panose="030F0702030302020204" pitchFamily="66" charset="0"/>
              </a:rPr>
              <a:t> he had been taught by his teacher</a:t>
            </a:r>
            <a:r>
              <a:rPr lang="en-US" sz="5100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5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5100" dirty="0" smtClean="0">
                <a:latin typeface="Comic Sans MS" panose="030F0702030302020204" pitchFamily="66" charset="0"/>
              </a:rPr>
              <a:t>He </a:t>
            </a:r>
            <a:r>
              <a:rPr lang="en-US" sz="5100" dirty="0">
                <a:latin typeface="Comic Sans MS" panose="030F0702030302020204" pitchFamily="66" charset="0"/>
              </a:rPr>
              <a:t>must not delay and must try. </a:t>
            </a:r>
            <a:endParaRPr lang="en-US" sz="51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5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5100" dirty="0" smtClean="0">
                <a:latin typeface="Comic Sans MS" panose="030F0702030302020204" pitchFamily="66" charset="0"/>
              </a:rPr>
              <a:t>So </a:t>
            </a:r>
            <a:r>
              <a:rPr lang="en-US" sz="5100" dirty="0">
                <a:latin typeface="Comic Sans MS" panose="030F0702030302020204" pitchFamily="66" charset="0"/>
              </a:rPr>
              <a:t>Tommy thought </a:t>
            </a:r>
            <a:endParaRPr sz="5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5100" dirty="0">
                <a:latin typeface="Comic Sans MS" panose="030F0702030302020204" pitchFamily="66" charset="0"/>
              </a:rPr>
              <a:t>"</a:t>
            </a:r>
            <a:r>
              <a:rPr sz="5100" dirty="0">
                <a:latin typeface="Comic Sans MS" panose="030F0702030302020204" pitchFamily="66" charset="0"/>
              </a:rPr>
              <a:t>I </a:t>
            </a:r>
            <a:r>
              <a:rPr lang="en-US" sz="5100" dirty="0">
                <a:latin typeface="Comic Sans MS" panose="030F0702030302020204" pitchFamily="66" charset="0"/>
              </a:rPr>
              <a:t>will start</a:t>
            </a:r>
            <a:r>
              <a:rPr sz="5100" dirty="0">
                <a:latin typeface="Comic Sans MS" panose="030F0702030302020204" pitchFamily="66" charset="0"/>
              </a:rPr>
              <a:t> on the task </a:t>
            </a:r>
            <a:r>
              <a:rPr sz="5100" dirty="0">
                <a:latin typeface="Comic Sans MS" panose="030F0702030302020204" pitchFamily="66" charset="0"/>
              </a:rPr>
              <a:t>quickly</a:t>
            </a:r>
            <a:r>
              <a:rPr lang="en-GB" sz="5100" dirty="0">
                <a:latin typeface="Comic Sans MS" panose="030F0702030302020204" pitchFamily="66" charset="0"/>
              </a:rPr>
              <a:t>.”</a:t>
            </a:r>
            <a:endParaRPr sz="5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5100" dirty="0">
                <a:latin typeface="Comic Sans MS" panose="030F0702030302020204" pitchFamily="66" charset="0"/>
              </a:rPr>
              <a:t>"</a:t>
            </a:r>
            <a:r>
              <a:rPr sz="5100" dirty="0">
                <a:latin typeface="Comic Sans MS" panose="030F0702030302020204" pitchFamily="66" charset="0"/>
              </a:rPr>
              <a:t>I </a:t>
            </a:r>
            <a:r>
              <a:rPr lang="en-US" sz="5100" dirty="0">
                <a:latin typeface="Comic Sans MS" panose="030F0702030302020204" pitchFamily="66" charset="0"/>
              </a:rPr>
              <a:t>will just have a go</a:t>
            </a:r>
            <a:r>
              <a:rPr lang="en-GB" sz="5100" dirty="0">
                <a:latin typeface="Comic Sans MS" panose="030F0702030302020204" pitchFamily="66" charset="0"/>
              </a:rPr>
              <a:t>.”</a:t>
            </a:r>
            <a:endParaRPr sz="51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745" y="301770"/>
            <a:ext cx="4515642" cy="5932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776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The whistle blew: Ready… Steady… GO!</a:t>
            </a:r>
          </a:p>
          <a:p>
            <a:pPr marL="0" indent="0">
              <a:buNone/>
            </a:pPr>
            <a:r>
              <a:rPr dirty="0">
                <a:latin typeface="Comic Sans MS" panose="030F0702030302020204" pitchFamily="66" charset="0"/>
              </a:rPr>
              <a:t>Ruby zoomed ahead and Dash raced across the field.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1810472"/>
            <a:ext cx="7813964" cy="47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0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7" y="131618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With </a:t>
            </a:r>
            <a:r>
              <a:rPr 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determination, </a:t>
            </a:r>
            <a:r>
              <a:rPr lang="en-US" dirty="0">
                <a:latin typeface="Comic Sans MS" panose="030F0702030302020204" pitchFamily="66" charset="0"/>
              </a:rPr>
              <a:t>Tommy</a:t>
            </a:r>
            <a:r>
              <a:rPr dirty="0">
                <a:latin typeface="Comic Sans MS" panose="030F0702030302020204" pitchFamily="66" charset="0"/>
              </a:rPr>
              <a:t> began straight </a:t>
            </a:r>
            <a:r>
              <a:rPr dirty="0">
                <a:latin typeface="Comic Sans MS" panose="030F0702030302020204" pitchFamily="66" charset="0"/>
              </a:rPr>
              <a:t>away.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dirty="0">
                <a:latin typeface="Comic Sans MS" panose="030F0702030302020204" pitchFamily="66" charset="0"/>
              </a:rPr>
              <a:t>He said, “I will try my hardest and show perseverance</a:t>
            </a:r>
            <a:r>
              <a:rPr lang="en-US" dirty="0">
                <a:latin typeface="Comic Sans MS" panose="030F0702030302020204" pitchFamily="66" charset="0"/>
              </a:rPr>
              <a:t>. I will not give up.”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254" y="2314863"/>
            <a:ext cx="6648449" cy="44322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72" y="87732"/>
            <a:ext cx="8229600" cy="1143000"/>
          </a:xfrm>
        </p:spPr>
        <p:txBody>
          <a:bodyPr/>
          <a:lstStyle/>
          <a:p>
            <a:r>
              <a:rPr dirty="0">
                <a:latin typeface="Comic Sans MS" panose="030F0702030302020204" pitchFamily="66" charset="0"/>
              </a:rPr>
              <a:t>Feeling Stuck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917" y="1398131"/>
            <a:ext cx="5009072" cy="436781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But soon Tommy reached a hill. It was very steep and Tommy did not know whether he had the strength to climb to the top. But </a:t>
            </a:r>
            <a:r>
              <a:rPr dirty="0">
                <a:latin typeface="Comic Sans MS" panose="030F0702030302020204" pitchFamily="66" charset="0"/>
              </a:rPr>
              <a:t>Tommy</a:t>
            </a:r>
            <a:r>
              <a:rPr lang="en-GB" dirty="0">
                <a:latin typeface="Comic Sans MS" panose="030F0702030302020204" pitchFamily="66" charset="0"/>
              </a:rPr>
              <a:t> was </a:t>
            </a:r>
            <a:r>
              <a:rPr lang="en-GB" dirty="0">
                <a:solidFill>
                  <a:srgbClr val="7030A0"/>
                </a:solidFill>
                <a:latin typeface="Comic Sans MS" panose="030F0702030302020204" pitchFamily="66" charset="0"/>
              </a:rPr>
              <a:t>determined</a:t>
            </a:r>
            <a:r>
              <a:rPr lang="en-GB" dirty="0">
                <a:latin typeface="Comic Sans MS" panose="030F0702030302020204" pitchFamily="66" charset="0"/>
              </a:rPr>
              <a:t>, he</a:t>
            </a:r>
            <a:r>
              <a:rPr dirty="0">
                <a:latin typeface="Comic Sans MS" panose="030F0702030302020204" pitchFamily="66" charset="0"/>
              </a:rPr>
              <a:t> tried to climb </a:t>
            </a:r>
            <a:r>
              <a:rPr lang="en-US" dirty="0">
                <a:latin typeface="Comic Sans MS" panose="030F0702030302020204" pitchFamily="66" charset="0"/>
              </a:rPr>
              <a:t>the</a:t>
            </a:r>
            <a:r>
              <a:rPr dirty="0">
                <a:latin typeface="Comic Sans MS" panose="030F0702030302020204" pitchFamily="66" charset="0"/>
              </a:rPr>
              <a:t> hill but slipped back down.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dirty="0">
                <a:latin typeface="Comic Sans MS" panose="030F0702030302020204" pitchFamily="66" charset="0"/>
              </a:rPr>
              <a:t>He felt a bit stuck.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592" t="27814" r="15922"/>
          <a:stretch/>
        </p:blipFill>
        <p:spPr>
          <a:xfrm>
            <a:off x="5257406" y="1238282"/>
            <a:ext cx="3648975" cy="48698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turtle climbing a hill&#10;&#10;AI-generated content may be incorrect.">
            <a:extLst>
              <a:ext uri="{FF2B5EF4-FFF2-40B4-BE49-F238E27FC236}">
                <a16:creationId xmlns:a16="http://schemas.microsoft.com/office/drawing/2014/main" id="{E9DF061C-1D6D-AA63-0222-4A46181515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510" b="5696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382" y="3968510"/>
            <a:ext cx="7109305" cy="2452687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However Tommy was determined and  said:</a:t>
            </a:r>
            <a:endParaRPr lang="en-US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“I am not put off by being stuck, I will try again. I will get there, it might just take me a little longer."</a:t>
            </a:r>
            <a:endParaRPr lang="en-US" dirty="0">
              <a:latin typeface="Comic Sans MS" panose="030F0702030302020204" pitchFamily="66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463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162" y="234351"/>
            <a:ext cx="4462733" cy="617935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So Tommy tried a different path up the hill.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He said, “I will try different strategies.”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This time he climbed higher and higher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Step by </a:t>
            </a:r>
            <a:r>
              <a:rPr lang="en-GB" dirty="0" smtClean="0">
                <a:latin typeface="Comic Sans MS" panose="030F0702030302020204" pitchFamily="66" charset="0"/>
              </a:rPr>
              <a:t>step </a:t>
            </a:r>
            <a:r>
              <a:rPr lang="en-GB" dirty="0">
                <a:latin typeface="Comic Sans MS" panose="030F0702030302020204" pitchFamily="66" charset="0"/>
              </a:rPr>
              <a:t>by  step he finally reached the top.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  <a:ea typeface="Calibri"/>
                <a:cs typeface="Calibri"/>
              </a:rPr>
              <a:t>His determination had motivated him to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</a:rPr>
              <a:t>achieve</a:t>
            </a:r>
            <a:r>
              <a:rPr lang="en-GB" dirty="0">
                <a:latin typeface="Comic Sans MS" panose="030F0702030302020204" pitchFamily="66" charset="0"/>
                <a:ea typeface="Calibri"/>
                <a:cs typeface="Calibri"/>
              </a:rPr>
              <a:t> and he felt so proud!</a:t>
            </a:r>
          </a:p>
        </p:txBody>
      </p:sp>
      <p:pic>
        <p:nvPicPr>
          <p:cNvPr id="4" name="Picture 3" descr="A cartoon of turtles on a hill&#10;&#10;AI-generated content may be incorrect.">
            <a:extLst>
              <a:ext uri="{FF2B5EF4-FFF2-40B4-BE49-F238E27FC236}">
                <a16:creationId xmlns:a16="http://schemas.microsoft.com/office/drawing/2014/main" id="{30C98193-0672-AB49-881F-C1DCC7C1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8" y="941716"/>
            <a:ext cx="4572002" cy="43419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E5E64C10AFBC4981B01D4498B6AD88" ma:contentTypeVersion="18" ma:contentTypeDescription="Create a new document." ma:contentTypeScope="" ma:versionID="f4c585eaf8aaacaf5087144375edd433">
  <xsd:schema xmlns:xsd="http://www.w3.org/2001/XMLSchema" xmlns:xs="http://www.w3.org/2001/XMLSchema" xmlns:p="http://schemas.microsoft.com/office/2006/metadata/properties" xmlns:ns3="016ddc5a-85fa-46c1-8c83-1726e9dd06fc" xmlns:ns4="58b9eff5-14d7-4330-b19a-6d32f9309888" targetNamespace="http://schemas.microsoft.com/office/2006/metadata/properties" ma:root="true" ma:fieldsID="1015f19be675d680f9d9441389b9712e" ns3:_="" ns4:_="">
    <xsd:import namespace="016ddc5a-85fa-46c1-8c83-1726e9dd06fc"/>
    <xsd:import namespace="58b9eff5-14d7-4330-b19a-6d32f930988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ddc5a-85fa-46c1-8c83-1726e9dd06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description="" ma:indexed="true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b9eff5-14d7-4330-b19a-6d32f9309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16ddc5a-85fa-46c1-8c83-1726e9dd06fc" xsi:nil="true"/>
  </documentManagement>
</p:properties>
</file>

<file path=customXml/itemProps1.xml><?xml version="1.0" encoding="utf-8"?>
<ds:datastoreItem xmlns:ds="http://schemas.openxmlformats.org/officeDocument/2006/customXml" ds:itemID="{ABE53F51-89C7-42B1-92FF-5A45C5955F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6ddc5a-85fa-46c1-8c83-1726e9dd06fc"/>
    <ds:schemaRef ds:uri="58b9eff5-14d7-4330-b19a-6d32f9309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38E73D-F851-45D3-BA27-ADF0439A2E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E4B6D3-084B-48BD-AD72-1EE361587053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016ddc5a-85fa-46c1-8c83-1726e9dd06fc"/>
    <ds:schemaRef ds:uri="58b9eff5-14d7-4330-b19a-6d32f930988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547</Words>
  <Application>Microsoft Office PowerPoint</Application>
  <PresentationFormat>On-screen Show (4:3)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Comic Sans MS</vt:lpstr>
      <vt:lpstr>Wingdings</vt:lpstr>
      <vt:lpstr>Office Theme</vt:lpstr>
      <vt:lpstr>Tommy the Tortoise’s Big Race</vt:lpstr>
      <vt:lpstr>The Big Race</vt:lpstr>
      <vt:lpstr>PowerPoint Presentation</vt:lpstr>
      <vt:lpstr>PowerPoint Presentation</vt:lpstr>
      <vt:lpstr>PowerPoint Presentation</vt:lpstr>
      <vt:lpstr>PowerPoint Presentation</vt:lpstr>
      <vt:lpstr>Feeling Stuck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Tommy the Tortoise’s Big Race</dc:title>
  <dc:subject/>
  <dc:creator>ST-HAYES-E1</dc:creator>
  <cp:keywords/>
  <dc:description>generated using python-pptx</dc:description>
  <cp:lastModifiedBy>Emma Hayes</cp:lastModifiedBy>
  <cp:revision>232</cp:revision>
  <dcterms:created xsi:type="dcterms:W3CDTF">2013-01-27T09:14:16Z</dcterms:created>
  <dcterms:modified xsi:type="dcterms:W3CDTF">2026-04-12T16:54:23Z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0x0101000BE5E64C10AFBC4981B01D4498B6AD88</vt:lpwstr>
  </property>
</Properties>
</file>