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61" r:id="rId6"/>
    <p:sldId id="264" r:id="rId7"/>
    <p:sldId id="260" r:id="rId8"/>
    <p:sldId id="266" r:id="rId9"/>
    <p:sldId id="262" r:id="rId10"/>
    <p:sldId id="263" r:id="rId11"/>
    <p:sldId id="267"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1C0DB-D08F-79BF-165B-0A8A52FB3D37}" v="82" dt="2025-12-16T20:53:53.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Hayes" userId="S::ehayes@st-maryangel.walsall.sch.uk::b0fb26a0-d102-4b5e-9506-885ee02dd179" providerId="AD" clId="Web-{7A51C0DB-D08F-79BF-165B-0A8A52FB3D37}"/>
    <pc:docChg chg="addSld modSld">
      <pc:chgData name="Emma Hayes" userId="S::ehayes@st-maryangel.walsall.sch.uk::b0fb26a0-d102-4b5e-9506-885ee02dd179" providerId="AD" clId="Web-{7A51C0DB-D08F-79BF-165B-0A8A52FB3D37}" dt="2025-12-16T20:53:53.157" v="52" actId="1076"/>
      <pc:docMkLst>
        <pc:docMk/>
      </pc:docMkLst>
      <pc:sldChg chg="addSp modSp">
        <pc:chgData name="Emma Hayes" userId="S::ehayes@st-maryangel.walsall.sch.uk::b0fb26a0-d102-4b5e-9506-885ee02dd179" providerId="AD" clId="Web-{7A51C0DB-D08F-79BF-165B-0A8A52FB3D37}" dt="2025-12-16T20:52:33.796" v="50" actId="1076"/>
        <pc:sldMkLst>
          <pc:docMk/>
          <pc:sldMk cId="1090059624" sldId="256"/>
        </pc:sldMkLst>
        <pc:spChg chg="add mod">
          <ac:chgData name="Emma Hayes" userId="S::ehayes@st-maryangel.walsall.sch.uk::b0fb26a0-d102-4b5e-9506-885ee02dd179" providerId="AD" clId="Web-{7A51C0DB-D08F-79BF-165B-0A8A52FB3D37}" dt="2025-12-16T20:51:53.013" v="44" actId="1076"/>
          <ac:spMkLst>
            <pc:docMk/>
            <pc:sldMk cId="1090059624" sldId="256"/>
            <ac:spMk id="2" creationId="{E8071BD5-3111-B814-BD88-0FB7585D117C}"/>
          </ac:spMkLst>
        </pc:spChg>
        <pc:picChg chg="add mod modCrop">
          <ac:chgData name="Emma Hayes" userId="S::ehayes@st-maryangel.walsall.sch.uk::b0fb26a0-d102-4b5e-9506-885ee02dd179" providerId="AD" clId="Web-{7A51C0DB-D08F-79BF-165B-0A8A52FB3D37}" dt="2025-12-16T20:52:33.796" v="50" actId="1076"/>
          <ac:picMkLst>
            <pc:docMk/>
            <pc:sldMk cId="1090059624" sldId="256"/>
            <ac:picMk id="5" creationId="{434F27E1-DE9C-2E55-B966-08CF9130CEC0}"/>
          </ac:picMkLst>
        </pc:picChg>
      </pc:sldChg>
      <pc:sldChg chg="addSp delSp modSp new mod setBg">
        <pc:chgData name="Emma Hayes" userId="S::ehayes@st-maryangel.walsall.sch.uk::b0fb26a0-d102-4b5e-9506-885ee02dd179" providerId="AD" clId="Web-{7A51C0DB-D08F-79BF-165B-0A8A52FB3D37}" dt="2025-12-16T20:53:53.157" v="52" actId="1076"/>
        <pc:sldMkLst>
          <pc:docMk/>
          <pc:sldMk cId="2151091760" sldId="269"/>
        </pc:sldMkLst>
        <pc:spChg chg="add mod">
          <ac:chgData name="Emma Hayes" userId="S::ehayes@st-maryangel.walsall.sch.uk::b0fb26a0-d102-4b5e-9506-885ee02dd179" providerId="AD" clId="Web-{7A51C0DB-D08F-79BF-165B-0A8A52FB3D37}" dt="2025-12-16T20:45:28.795" v="40" actId="20577"/>
          <ac:spMkLst>
            <pc:docMk/>
            <pc:sldMk cId="2151091760" sldId="269"/>
            <ac:spMk id="4" creationId="{7E341A5C-09CF-BD48-BC9F-8F146C5CAF0B}"/>
          </ac:spMkLst>
        </pc:spChg>
        <pc:spChg chg="add">
          <ac:chgData name="Emma Hayes" userId="S::ehayes@st-maryangel.walsall.sch.uk::b0fb26a0-d102-4b5e-9506-885ee02dd179" providerId="AD" clId="Web-{7A51C0DB-D08F-79BF-165B-0A8A52FB3D37}" dt="2025-12-16T20:44:14.482" v="2"/>
          <ac:spMkLst>
            <pc:docMk/>
            <pc:sldMk cId="2151091760" sldId="269"/>
            <ac:spMk id="7" creationId="{42A4FC2C-047E-45A5-965D-8E1E3BF09BC6}"/>
          </ac:spMkLst>
        </pc:spChg>
        <pc:picChg chg="add del mod">
          <ac:chgData name="Emma Hayes" userId="S::ehayes@st-maryangel.walsall.sch.uk::b0fb26a0-d102-4b5e-9506-885ee02dd179" providerId="AD" clId="Web-{7A51C0DB-D08F-79BF-165B-0A8A52FB3D37}" dt="2025-12-16T20:44:26.826" v="3"/>
          <ac:picMkLst>
            <pc:docMk/>
            <pc:sldMk cId="2151091760" sldId="269"/>
            <ac:picMk id="2" creationId="{D905C519-76AB-0522-A377-EA1C40DEAE32}"/>
          </ac:picMkLst>
        </pc:picChg>
        <pc:picChg chg="add mod">
          <ac:chgData name="Emma Hayes" userId="S::ehayes@st-maryangel.walsall.sch.uk::b0fb26a0-d102-4b5e-9506-885ee02dd179" providerId="AD" clId="Web-{7A51C0DB-D08F-79BF-165B-0A8A52FB3D37}" dt="2025-12-16T20:44:39.060" v="6" actId="1076"/>
          <ac:picMkLst>
            <pc:docMk/>
            <pc:sldMk cId="2151091760" sldId="269"/>
            <ac:picMk id="3" creationId="{9EE24F87-8261-55DC-176E-25EE67B654DF}"/>
          </ac:picMkLst>
        </pc:picChg>
        <pc:picChg chg="add mod">
          <ac:chgData name="Emma Hayes" userId="S::ehayes@st-maryangel.walsall.sch.uk::b0fb26a0-d102-4b5e-9506-885ee02dd179" providerId="AD" clId="Web-{7A51C0DB-D08F-79BF-165B-0A8A52FB3D37}" dt="2025-12-16T20:53:53.157" v="52" actId="1076"/>
          <ac:picMkLst>
            <pc:docMk/>
            <pc:sldMk cId="2151091760" sldId="269"/>
            <ac:picMk id="5" creationId="{F8A46A89-CCA7-4537-6238-B222D9EBCE3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9F87F83-33A6-4D36-A041-796C5EE74077}"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494414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F87F83-33A6-4D36-A041-796C5EE74077}"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115004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F87F83-33A6-4D36-A041-796C5EE74077}"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150673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F87F83-33A6-4D36-A041-796C5EE74077}"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913615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F87F83-33A6-4D36-A041-796C5EE74077}" type="datetimeFigureOut">
              <a:rPr lang="en-GB" smtClean="0"/>
              <a:t>16/12/2025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300556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9F87F83-33A6-4D36-A041-796C5EE74077}" type="datetimeFigureOut">
              <a:rPr lang="en-GB" smtClean="0"/>
              <a:t>16/12/2025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206481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F87F83-33A6-4D36-A041-796C5EE74077}" type="datetimeFigureOut">
              <a:rPr lang="en-GB" smtClean="0"/>
              <a:t>16/12/2025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333274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F87F83-33A6-4D36-A041-796C5EE74077}" type="datetimeFigureOut">
              <a:rPr lang="en-GB" smtClean="0"/>
              <a:t>16/12/2025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424902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87F83-33A6-4D36-A041-796C5EE74077}" type="datetimeFigureOut">
              <a:rPr lang="en-GB" smtClean="0"/>
              <a:t>16/12/2025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164383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F87F83-33A6-4D36-A041-796C5EE74077}" type="datetimeFigureOut">
              <a:rPr lang="en-GB" smtClean="0"/>
              <a:t>16/12/2025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230661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F87F83-33A6-4D36-A041-796C5EE74077}" type="datetimeFigureOut">
              <a:rPr lang="en-GB" smtClean="0"/>
              <a:t>16/12/2025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D21992-C890-4F1C-AD1F-9E59AD98631C}" type="slidenum">
              <a:rPr lang="en-GB" smtClean="0"/>
              <a:t>‹#›</a:t>
            </a:fld>
            <a:endParaRPr lang="en-GB"/>
          </a:p>
        </p:txBody>
      </p:sp>
    </p:spTree>
    <p:extLst>
      <p:ext uri="{BB962C8B-B14F-4D97-AF65-F5344CB8AC3E}">
        <p14:creationId xmlns:p14="http://schemas.microsoft.com/office/powerpoint/2010/main" val="55893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87F83-33A6-4D36-A041-796C5EE74077}" type="datetimeFigureOut">
              <a:rPr lang="en-GB" smtClean="0"/>
              <a:t>16/12/2025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21992-C890-4F1C-AD1F-9E59AD98631C}" type="slidenum">
              <a:rPr lang="en-GB" smtClean="0"/>
              <a:t>‹#›</a:t>
            </a:fld>
            <a:endParaRPr lang="en-GB"/>
          </a:p>
        </p:txBody>
      </p:sp>
    </p:spTree>
    <p:extLst>
      <p:ext uri="{BB962C8B-B14F-4D97-AF65-F5344CB8AC3E}">
        <p14:creationId xmlns:p14="http://schemas.microsoft.com/office/powerpoint/2010/main" val="2879051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535577"/>
            <a:ext cx="6609805" cy="1938992"/>
          </a:xfrm>
          <a:prstGeom prst="rect">
            <a:avLst/>
          </a:prstGeom>
          <a:noFill/>
        </p:spPr>
        <p:txBody>
          <a:bodyPr wrap="square" rtlCol="0">
            <a:spAutoFit/>
          </a:bodyPr>
          <a:lstStyle/>
          <a:p>
            <a:r>
              <a:rPr lang="en-GB" sz="4000" dirty="0">
                <a:latin typeface="Comic Sans MS" panose="030F0702030302020204" pitchFamily="66" charset="0"/>
              </a:rPr>
              <a:t>Lucy the Lion’s </a:t>
            </a:r>
          </a:p>
          <a:p>
            <a:r>
              <a:rPr lang="en-GB" sz="4000" dirty="0">
                <a:latin typeface="Comic Sans MS" panose="030F0702030302020204" pitchFamily="66" charset="0"/>
              </a:rPr>
              <a:t>Best-Ever Jungle School Day.</a:t>
            </a:r>
          </a:p>
        </p:txBody>
      </p:sp>
      <p:pic>
        <p:nvPicPr>
          <p:cNvPr id="3" name="Picture 2"/>
          <p:cNvPicPr>
            <a:picLocks noChangeAspect="1"/>
          </p:cNvPicPr>
          <p:nvPr/>
        </p:nvPicPr>
        <p:blipFill>
          <a:blip r:embed="rId2"/>
          <a:stretch>
            <a:fillRect/>
          </a:stretch>
        </p:blipFill>
        <p:spPr>
          <a:xfrm>
            <a:off x="7850777" y="1005840"/>
            <a:ext cx="3740096" cy="5378732"/>
          </a:xfrm>
          <a:prstGeom prst="rect">
            <a:avLst/>
          </a:prstGeom>
        </p:spPr>
      </p:pic>
      <p:sp>
        <p:nvSpPr>
          <p:cNvPr id="2" name="TextBox 1">
            <a:extLst>
              <a:ext uri="{FF2B5EF4-FFF2-40B4-BE49-F238E27FC236}">
                <a16:creationId xmlns:a16="http://schemas.microsoft.com/office/drawing/2014/main" id="{E8071BD5-3111-B814-BD88-0FB7585D117C}"/>
              </a:ext>
            </a:extLst>
          </p:cNvPr>
          <p:cNvSpPr txBox="1"/>
          <p:nvPr/>
        </p:nvSpPr>
        <p:spPr>
          <a:xfrm>
            <a:off x="1207698" y="2580736"/>
            <a:ext cx="609600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4000" b="1" i="0" u="none" strike="noStrike" baseline="0">
                <a:solidFill>
                  <a:srgbClr val="D651D2"/>
                </a:solidFill>
                <a:latin typeface="Comic Sans MS"/>
                <a:ea typeface="Segoe UI"/>
                <a:cs typeface="Segoe UI"/>
              </a:rPr>
              <a:t>A story of Learning Behaviour: </a:t>
            </a:r>
            <a:r>
              <a:rPr lang="en-US" sz="4000" b="0" i="0">
                <a:solidFill>
                  <a:srgbClr val="000000"/>
                </a:solidFill>
                <a:latin typeface="Comic Sans MS"/>
                <a:ea typeface="Segoe UI"/>
                <a:cs typeface="Segoe UI"/>
              </a:rPr>
              <a:t>​</a:t>
            </a:r>
          </a:p>
          <a:p>
            <a:pPr algn="ctr" rtl="0"/>
            <a:r>
              <a:rPr lang="en-US" sz="4000" b="1" i="0" u="none" strike="noStrike" baseline="0">
                <a:solidFill>
                  <a:srgbClr val="D651D2"/>
                </a:solidFill>
                <a:latin typeface="Comic Sans MS"/>
                <a:ea typeface="Segoe UI"/>
                <a:cs typeface="Segoe UI"/>
              </a:rPr>
              <a:t>Pride</a:t>
            </a:r>
          </a:p>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434F27E1-DE9C-2E55-B966-08CF9130CEC0}"/>
              </a:ext>
            </a:extLst>
          </p:cNvPr>
          <p:cNvPicPr>
            <a:picLocks noChangeAspect="1"/>
          </p:cNvPicPr>
          <p:nvPr/>
        </p:nvPicPr>
        <p:blipFill>
          <a:blip r:embed="rId3"/>
          <a:srcRect l="5622" t="10547" r="55604" b="391"/>
          <a:stretch>
            <a:fillRect/>
          </a:stretch>
        </p:blipFill>
        <p:spPr>
          <a:xfrm>
            <a:off x="2607" y="3977317"/>
            <a:ext cx="3275897" cy="2886332"/>
          </a:xfrm>
          <a:prstGeom prst="rect">
            <a:avLst/>
          </a:prstGeom>
        </p:spPr>
      </p:pic>
    </p:spTree>
    <p:extLst>
      <p:ext uri="{BB962C8B-B14F-4D97-AF65-F5344CB8AC3E}">
        <p14:creationId xmlns:p14="http://schemas.microsoft.com/office/powerpoint/2010/main" val="1090059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928" y="116029"/>
            <a:ext cx="5500232" cy="3785652"/>
          </a:xfrm>
          <a:prstGeom prst="rect">
            <a:avLst/>
          </a:prstGeom>
        </p:spPr>
        <p:txBody>
          <a:bodyPr wrap="square">
            <a:spAutoFit/>
          </a:bodyPr>
          <a:lstStyle/>
          <a:p>
            <a:r>
              <a:rPr lang="en-GB" sz="2400" dirty="0">
                <a:solidFill>
                  <a:srgbClr val="FF0000"/>
                </a:solidFill>
                <a:latin typeface="Comic Sans MS" panose="030F0702030302020204" pitchFamily="66" charset="0"/>
              </a:rPr>
              <a:t>Home Time</a:t>
            </a:r>
          </a:p>
          <a:p>
            <a:r>
              <a:rPr lang="en-GB" sz="2400" dirty="0">
                <a:latin typeface="Comic Sans MS" panose="030F0702030302020204" pitchFamily="66" charset="0"/>
              </a:rPr>
              <a:t>As Lucy padded home, each paw step felt lighter. She had:</a:t>
            </a:r>
          </a:p>
          <a:p>
            <a:r>
              <a:rPr lang="en-GB" sz="2400" dirty="0">
                <a:latin typeface="Comic Sans MS" panose="030F0702030302020204" pitchFamily="66" charset="0"/>
              </a:rPr>
              <a:t>✓ taken </a:t>
            </a:r>
            <a:r>
              <a:rPr lang="en-GB" sz="2400" dirty="0">
                <a:solidFill>
                  <a:srgbClr val="FF66FF"/>
                </a:solidFill>
                <a:latin typeface="Comic Sans MS" panose="030F0702030302020204" pitchFamily="66" charset="0"/>
              </a:rPr>
              <a:t>pride</a:t>
            </a:r>
            <a:r>
              <a:rPr lang="en-GB" sz="2400" dirty="0">
                <a:solidFill>
                  <a:srgbClr val="FF0000"/>
                </a:solidFill>
                <a:latin typeface="Comic Sans MS" panose="030F0702030302020204" pitchFamily="66" charset="0"/>
              </a:rPr>
              <a:t> </a:t>
            </a:r>
            <a:r>
              <a:rPr lang="en-GB" sz="2400" dirty="0">
                <a:latin typeface="Comic Sans MS" panose="030F0702030302020204" pitchFamily="66" charset="0"/>
              </a:rPr>
              <a:t>in progress</a:t>
            </a:r>
          </a:p>
          <a:p>
            <a:r>
              <a:rPr lang="en-GB" sz="2400" dirty="0">
                <a:latin typeface="Comic Sans MS" panose="030F0702030302020204" pitchFamily="66" charset="0"/>
              </a:rPr>
              <a:t>✓ followed “always” expectations</a:t>
            </a:r>
          </a:p>
          <a:p>
            <a:r>
              <a:rPr lang="en-GB" sz="2400" dirty="0">
                <a:latin typeface="Comic Sans MS" panose="030F0702030302020204" pitchFamily="66" charset="0"/>
              </a:rPr>
              <a:t>✓ aimed for excellence</a:t>
            </a:r>
          </a:p>
          <a:p>
            <a:r>
              <a:rPr lang="en-GB" sz="2400" dirty="0">
                <a:latin typeface="Comic Sans MS" panose="030F0702030302020204" pitchFamily="66" charset="0"/>
              </a:rPr>
              <a:t>✓ impressed through effort</a:t>
            </a:r>
          </a:p>
          <a:p>
            <a:r>
              <a:rPr lang="en-GB" sz="2400" dirty="0">
                <a:latin typeface="Comic Sans MS" panose="030F0702030302020204" pitchFamily="66" charset="0"/>
              </a:rPr>
              <a:t>✓ enjoyed learning</a:t>
            </a:r>
          </a:p>
          <a:p>
            <a:r>
              <a:rPr lang="en-GB" sz="2400" dirty="0">
                <a:latin typeface="Comic Sans MS" panose="030F0702030302020204" pitchFamily="66" charset="0"/>
              </a:rPr>
              <a:t>✓ shown a determined work attitude</a:t>
            </a:r>
          </a:p>
          <a:p>
            <a:r>
              <a:rPr lang="en-GB" sz="2400" dirty="0">
                <a:latin typeface="Comic Sans MS" panose="030F0702030302020204" pitchFamily="66" charset="0"/>
              </a:rPr>
              <a:t>✓ acted on advice to improve</a:t>
            </a:r>
          </a:p>
        </p:txBody>
      </p:sp>
      <p:pic>
        <p:nvPicPr>
          <p:cNvPr id="3" name="Picture 2"/>
          <p:cNvPicPr>
            <a:picLocks noChangeAspect="1"/>
          </p:cNvPicPr>
          <p:nvPr/>
        </p:nvPicPr>
        <p:blipFill>
          <a:blip r:embed="rId2"/>
          <a:stretch>
            <a:fillRect/>
          </a:stretch>
        </p:blipFill>
        <p:spPr>
          <a:xfrm>
            <a:off x="6306671" y="1035425"/>
            <a:ext cx="5629835" cy="5602940"/>
          </a:xfrm>
          <a:prstGeom prst="rect">
            <a:avLst/>
          </a:prstGeom>
        </p:spPr>
      </p:pic>
    </p:spTree>
    <p:extLst>
      <p:ext uri="{BB962C8B-B14F-4D97-AF65-F5344CB8AC3E}">
        <p14:creationId xmlns:p14="http://schemas.microsoft.com/office/powerpoint/2010/main" val="390177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928" y="116029"/>
            <a:ext cx="6116107" cy="3785652"/>
          </a:xfrm>
          <a:prstGeom prst="rect">
            <a:avLst/>
          </a:prstGeom>
        </p:spPr>
        <p:txBody>
          <a:bodyPr wrap="square">
            <a:spAutoFit/>
          </a:bodyPr>
          <a:lstStyle/>
          <a:p>
            <a:r>
              <a:rPr lang="en-GB" sz="2400" dirty="0">
                <a:latin typeface="Comic Sans MS" panose="030F0702030302020204" pitchFamily="66" charset="0"/>
              </a:rPr>
              <a:t>Lucy smiled to herself and whispered,</a:t>
            </a:r>
          </a:p>
          <a:p>
            <a:r>
              <a:rPr lang="en-GB" sz="2400" dirty="0">
                <a:latin typeface="Comic Sans MS" panose="030F0702030302020204" pitchFamily="66" charset="0"/>
              </a:rPr>
              <a:t>“I’m not just getting stronger—I’m getting better every day.”</a:t>
            </a:r>
          </a:p>
          <a:p>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dirty="0">
                <a:latin typeface="Comic Sans MS" panose="030F0702030302020204" pitchFamily="66" charset="0"/>
              </a:rPr>
              <a:t>And from then on, she walked into Jungle </a:t>
            </a:r>
          </a:p>
          <a:p>
            <a:r>
              <a:rPr lang="en-GB" sz="2400" dirty="0">
                <a:latin typeface="Comic Sans MS" panose="030F0702030302020204" pitchFamily="66" charset="0"/>
              </a:rPr>
              <a:t>School each morning with a bright, </a:t>
            </a:r>
          </a:p>
          <a:p>
            <a:r>
              <a:rPr lang="en-GB" sz="2400" dirty="0">
                <a:latin typeface="Comic Sans MS" panose="030F0702030302020204" pitchFamily="66" charset="0"/>
              </a:rPr>
              <a:t>determined sparkle in her eyes—ready </a:t>
            </a:r>
          </a:p>
          <a:p>
            <a:r>
              <a:rPr lang="en-GB" sz="2400" dirty="0">
                <a:latin typeface="Comic Sans MS" panose="030F0702030302020204" pitchFamily="66" charset="0"/>
              </a:rPr>
              <a:t>to learn, ready to grow, and </a:t>
            </a:r>
          </a:p>
          <a:p>
            <a:r>
              <a:rPr lang="en-GB" sz="2400" dirty="0">
                <a:latin typeface="Comic Sans MS" panose="030F0702030302020204" pitchFamily="66" charset="0"/>
              </a:rPr>
              <a:t>always ready to </a:t>
            </a:r>
            <a:r>
              <a:rPr lang="en-GB" sz="2400" dirty="0">
                <a:solidFill>
                  <a:srgbClr val="FF66FF"/>
                </a:solidFill>
                <a:latin typeface="Comic Sans MS" panose="030F0702030302020204" pitchFamily="66" charset="0"/>
              </a:rPr>
              <a:t>proudly</a:t>
            </a:r>
            <a:r>
              <a:rPr lang="en-GB" sz="2400" dirty="0">
                <a:latin typeface="Comic Sans MS" panose="030F0702030302020204" pitchFamily="66" charset="0"/>
              </a:rPr>
              <a:t> do her very best</a:t>
            </a:r>
          </a:p>
        </p:txBody>
      </p:sp>
      <p:pic>
        <p:nvPicPr>
          <p:cNvPr id="3" name="Picture 2"/>
          <p:cNvPicPr>
            <a:picLocks noChangeAspect="1"/>
          </p:cNvPicPr>
          <p:nvPr/>
        </p:nvPicPr>
        <p:blipFill>
          <a:blip r:embed="rId2"/>
          <a:stretch>
            <a:fillRect/>
          </a:stretch>
        </p:blipFill>
        <p:spPr>
          <a:xfrm>
            <a:off x="6745190" y="309282"/>
            <a:ext cx="5218209" cy="6089788"/>
          </a:xfrm>
          <a:prstGeom prst="rect">
            <a:avLst/>
          </a:prstGeom>
        </p:spPr>
      </p:pic>
    </p:spTree>
    <p:extLst>
      <p:ext uri="{BB962C8B-B14F-4D97-AF65-F5344CB8AC3E}">
        <p14:creationId xmlns:p14="http://schemas.microsoft.com/office/powerpoint/2010/main" val="306624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lion with text and stars&#10;&#10;AI-generated content may be incorrect.">
            <a:extLst>
              <a:ext uri="{FF2B5EF4-FFF2-40B4-BE49-F238E27FC236}">
                <a16:creationId xmlns:a16="http://schemas.microsoft.com/office/drawing/2014/main" id="{9EE24F87-8261-55DC-176E-25EE67B654DF}"/>
              </a:ext>
            </a:extLst>
          </p:cNvPr>
          <p:cNvPicPr>
            <a:picLocks noChangeAspect="1"/>
          </p:cNvPicPr>
          <p:nvPr/>
        </p:nvPicPr>
        <p:blipFill>
          <a:blip r:embed="rId2"/>
          <a:stretch>
            <a:fillRect/>
          </a:stretch>
        </p:blipFill>
        <p:spPr>
          <a:xfrm>
            <a:off x="322143" y="638175"/>
            <a:ext cx="7953375" cy="5581650"/>
          </a:xfrm>
          <a:prstGeom prst="rect">
            <a:avLst/>
          </a:prstGeom>
        </p:spPr>
      </p:pic>
      <p:sp>
        <p:nvSpPr>
          <p:cNvPr id="4" name="TextBox 3">
            <a:extLst>
              <a:ext uri="{FF2B5EF4-FFF2-40B4-BE49-F238E27FC236}">
                <a16:creationId xmlns:a16="http://schemas.microsoft.com/office/drawing/2014/main" id="{7E341A5C-09CF-BD48-BC9F-8F146C5CAF0B}"/>
              </a:ext>
            </a:extLst>
          </p:cNvPr>
          <p:cNvSpPr txBox="1"/>
          <p:nvPr/>
        </p:nvSpPr>
        <p:spPr>
          <a:xfrm>
            <a:off x="8822266" y="440266"/>
            <a:ext cx="28956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omic Sans MS"/>
                <a:ea typeface="Calibri"/>
                <a:cs typeface="Calibri"/>
              </a:rPr>
              <a:t>What targets will you set yourself to develop pride this half term?</a:t>
            </a:r>
            <a:endParaRPr lang="en-US" dirty="0">
              <a:latin typeface="Comic Sans MS"/>
            </a:endParaRPr>
          </a:p>
        </p:txBody>
      </p:sp>
      <p:pic>
        <p:nvPicPr>
          <p:cNvPr id="5" name="Picture 4" descr="A screenshot of a computer&#10;&#10;AI-generated content may be incorrect.">
            <a:extLst>
              <a:ext uri="{FF2B5EF4-FFF2-40B4-BE49-F238E27FC236}">
                <a16:creationId xmlns:a16="http://schemas.microsoft.com/office/drawing/2014/main" id="{F8A46A89-CCA7-4537-6238-B222D9EBCE3A}"/>
              </a:ext>
            </a:extLst>
          </p:cNvPr>
          <p:cNvPicPr>
            <a:picLocks noChangeAspect="1"/>
          </p:cNvPicPr>
          <p:nvPr/>
        </p:nvPicPr>
        <p:blipFill>
          <a:blip r:embed="rId3"/>
          <a:stretch>
            <a:fillRect/>
          </a:stretch>
        </p:blipFill>
        <p:spPr>
          <a:xfrm>
            <a:off x="8909919" y="3692106"/>
            <a:ext cx="3286125" cy="2895600"/>
          </a:xfrm>
          <a:prstGeom prst="rect">
            <a:avLst/>
          </a:prstGeom>
        </p:spPr>
      </p:pic>
    </p:spTree>
    <p:extLst>
      <p:ext uri="{BB962C8B-B14F-4D97-AF65-F5344CB8AC3E}">
        <p14:creationId xmlns:p14="http://schemas.microsoft.com/office/powerpoint/2010/main" val="2151091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535577"/>
            <a:ext cx="6466115" cy="5693866"/>
          </a:xfrm>
          <a:prstGeom prst="rect">
            <a:avLst/>
          </a:prstGeom>
          <a:noFill/>
        </p:spPr>
        <p:txBody>
          <a:bodyPr wrap="square" rtlCol="0">
            <a:spAutoFit/>
          </a:bodyPr>
          <a:lstStyle/>
          <a:p>
            <a:r>
              <a:rPr lang="en-GB" sz="2800" dirty="0"/>
              <a:t>Lucy the lion strode through the tall, golden grass as dawn spread across Jungle School. The sky glowed with streaks of orange and pink, the kind that made the whole forest feel full of possibility. Something inside her buzzed with excitement. </a:t>
            </a:r>
          </a:p>
          <a:p>
            <a:r>
              <a:rPr lang="en-GB" sz="2800" dirty="0"/>
              <a:t>Maybe it was the warm breeze, maybe the birds calling across the treetops—but Lucy felt ready. </a:t>
            </a:r>
          </a:p>
          <a:p>
            <a:r>
              <a:rPr lang="en-GB" sz="2800" dirty="0"/>
              <a:t>Ready to learn. </a:t>
            </a:r>
          </a:p>
          <a:p>
            <a:r>
              <a:rPr lang="en-GB" sz="2800" dirty="0"/>
              <a:t>Ready to improve. </a:t>
            </a:r>
          </a:p>
          <a:p>
            <a:r>
              <a:rPr lang="en-GB" sz="2800" dirty="0"/>
              <a:t>Ready to show what she could do</a:t>
            </a:r>
          </a:p>
        </p:txBody>
      </p:sp>
      <p:pic>
        <p:nvPicPr>
          <p:cNvPr id="2" name="Picture 1"/>
          <p:cNvPicPr>
            <a:picLocks noChangeAspect="1"/>
          </p:cNvPicPr>
          <p:nvPr/>
        </p:nvPicPr>
        <p:blipFill rotWithShape="1">
          <a:blip r:embed="rId2"/>
          <a:srcRect l="-1" r="517" b="25258"/>
          <a:stretch/>
        </p:blipFill>
        <p:spPr>
          <a:xfrm>
            <a:off x="7286898" y="752223"/>
            <a:ext cx="4613365" cy="5199017"/>
          </a:xfrm>
          <a:prstGeom prst="rect">
            <a:avLst/>
          </a:prstGeom>
        </p:spPr>
      </p:pic>
    </p:spTree>
    <p:extLst>
      <p:ext uri="{BB962C8B-B14F-4D97-AF65-F5344CB8AC3E}">
        <p14:creationId xmlns:p14="http://schemas.microsoft.com/office/powerpoint/2010/main" val="2140434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2" y="444137"/>
            <a:ext cx="7302138" cy="5632311"/>
          </a:xfrm>
          <a:prstGeom prst="rect">
            <a:avLst/>
          </a:prstGeom>
          <a:noFill/>
        </p:spPr>
        <p:txBody>
          <a:bodyPr wrap="square" rtlCol="0">
            <a:spAutoFit/>
          </a:bodyPr>
          <a:lstStyle/>
          <a:p>
            <a:r>
              <a:rPr lang="en-GB" dirty="0">
                <a:latin typeface="Comic Sans MS" panose="030F0702030302020204" pitchFamily="66" charset="0"/>
              </a:rPr>
              <a:t>As she approached the school clearing, Lucy spotted his friend Leo the Leopard padding gracefully along the path. Leo was known for being sharp-minded, organised, and full of pride in his appearance and work. This morning, he looked as professional as ever. </a:t>
            </a:r>
          </a:p>
          <a:p>
            <a:r>
              <a:rPr lang="en-GB" dirty="0">
                <a:latin typeface="Comic Sans MS" panose="030F0702030302020204" pitchFamily="66" charset="0"/>
              </a:rPr>
              <a:t>His uniform fur was neatly groomed, his whiskers perfectly aligned, and his satchel packed with carefully prepared homework—each page immaculate, every title underlined with precision.</a:t>
            </a:r>
          </a:p>
          <a:p>
            <a:endParaRPr lang="en-GB" dirty="0">
              <a:latin typeface="Comic Sans MS" panose="030F0702030302020204" pitchFamily="66" charset="0"/>
            </a:endParaRPr>
          </a:p>
          <a:p>
            <a:r>
              <a:rPr lang="en-GB" dirty="0">
                <a:latin typeface="Comic Sans MS" panose="030F0702030302020204" pitchFamily="66" charset="0"/>
              </a:rPr>
              <a:t>Lucy admired how confidently he carried himself. “You’re looking really prepared today,” she said. Leo smiled. “Thanks! I like to start the day feeling smart. When I take pride in how I present myself, it reminds me to take pride in my learning too.” </a:t>
            </a:r>
          </a:p>
          <a:p>
            <a:endParaRPr lang="en-GB" dirty="0">
              <a:latin typeface="Comic Sans MS" panose="030F0702030302020204" pitchFamily="66" charset="0"/>
            </a:endParaRPr>
          </a:p>
          <a:p>
            <a:r>
              <a:rPr lang="en-GB" dirty="0">
                <a:latin typeface="Comic Sans MS" panose="030F0702030302020204" pitchFamily="66" charset="0"/>
              </a:rPr>
              <a:t>Lucy nodded, feeling inspired by his determination. “Let’s make today a great one,” </a:t>
            </a:r>
          </a:p>
          <a:p>
            <a:endParaRPr lang="en-GB" dirty="0">
              <a:latin typeface="Comic Sans MS" panose="030F0702030302020204" pitchFamily="66" charset="0"/>
            </a:endParaRPr>
          </a:p>
          <a:p>
            <a:r>
              <a:rPr lang="en-GB" dirty="0">
                <a:latin typeface="Comic Sans MS" panose="030F0702030302020204" pitchFamily="66" charset="0"/>
              </a:rPr>
              <a:t>Lucy added, eyes bright with enthusiasm. And with that, the two friends walked into Jungle School feeling focused and ready.</a:t>
            </a:r>
          </a:p>
        </p:txBody>
      </p:sp>
      <p:pic>
        <p:nvPicPr>
          <p:cNvPr id="3" name="Picture 2"/>
          <p:cNvPicPr>
            <a:picLocks noChangeAspect="1"/>
          </p:cNvPicPr>
          <p:nvPr/>
        </p:nvPicPr>
        <p:blipFill>
          <a:blip r:embed="rId2"/>
          <a:stretch>
            <a:fillRect/>
          </a:stretch>
        </p:blipFill>
        <p:spPr>
          <a:xfrm>
            <a:off x="7825609" y="699438"/>
            <a:ext cx="3940565" cy="5121707"/>
          </a:xfrm>
          <a:prstGeom prst="rect">
            <a:avLst/>
          </a:prstGeom>
        </p:spPr>
      </p:pic>
    </p:spTree>
    <p:extLst>
      <p:ext uri="{BB962C8B-B14F-4D97-AF65-F5344CB8AC3E}">
        <p14:creationId xmlns:p14="http://schemas.microsoft.com/office/powerpoint/2010/main" val="346738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535577"/>
            <a:ext cx="5865223" cy="5632311"/>
          </a:xfrm>
          <a:prstGeom prst="rect">
            <a:avLst/>
          </a:prstGeom>
          <a:noFill/>
        </p:spPr>
        <p:txBody>
          <a:bodyPr wrap="square" rtlCol="0">
            <a:spAutoFit/>
          </a:bodyPr>
          <a:lstStyle/>
          <a:p>
            <a:r>
              <a:rPr lang="en-GB" sz="2400" dirty="0">
                <a:latin typeface="Comic Sans MS" panose="030F0702030302020204" pitchFamily="66" charset="0"/>
              </a:rPr>
              <a:t>When Lucy reached her classroom, Miss Giraffe greeted her with a smile.</a:t>
            </a:r>
          </a:p>
          <a:p>
            <a:r>
              <a:rPr lang="en-GB" sz="2400" dirty="0">
                <a:latin typeface="Comic Sans MS" panose="030F0702030302020204" pitchFamily="66" charset="0"/>
              </a:rPr>
              <a:t>“Good morning, Lucy! Today we’re practising climbing, counting, and creative roaring!”</a:t>
            </a:r>
          </a:p>
          <a:p>
            <a:r>
              <a:rPr lang="en-GB" sz="2400" dirty="0">
                <a:latin typeface="Comic Sans MS" panose="030F0702030302020204" pitchFamily="66" charset="0"/>
              </a:rPr>
              <a:t>Lucy’s tail swished. She loved learning new things.</a:t>
            </a: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dirty="0">
                <a:latin typeface="Comic Sans MS" panose="030F0702030302020204" pitchFamily="66" charset="0"/>
              </a:rPr>
              <a:t>She promised herself, today I’ll take pride in all I do.</a:t>
            </a:r>
          </a:p>
          <a:p>
            <a:r>
              <a:rPr lang="en-GB" sz="2400" dirty="0">
                <a:latin typeface="Comic Sans MS" panose="030F0702030302020204" pitchFamily="66" charset="0"/>
              </a:rPr>
              <a:t> I’ll do my best, impress my teachers, and work hard—even if things get tricky.</a:t>
            </a:r>
          </a:p>
        </p:txBody>
      </p:sp>
      <p:pic>
        <p:nvPicPr>
          <p:cNvPr id="2" name="Picture 1"/>
          <p:cNvPicPr>
            <a:picLocks noChangeAspect="1"/>
          </p:cNvPicPr>
          <p:nvPr/>
        </p:nvPicPr>
        <p:blipFill rotWithShape="1">
          <a:blip r:embed="rId2"/>
          <a:srcRect l="1" r="178" b="24353"/>
          <a:stretch/>
        </p:blipFill>
        <p:spPr>
          <a:xfrm>
            <a:off x="7001691" y="629235"/>
            <a:ext cx="4872447" cy="5538653"/>
          </a:xfrm>
          <a:prstGeom prst="rect">
            <a:avLst/>
          </a:prstGeom>
        </p:spPr>
      </p:pic>
    </p:spTree>
    <p:extLst>
      <p:ext uri="{BB962C8B-B14F-4D97-AF65-F5344CB8AC3E}">
        <p14:creationId xmlns:p14="http://schemas.microsoft.com/office/powerpoint/2010/main" val="3892450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182880"/>
            <a:ext cx="6387737" cy="4893647"/>
          </a:xfrm>
          <a:prstGeom prst="rect">
            <a:avLst/>
          </a:prstGeom>
        </p:spPr>
        <p:txBody>
          <a:bodyPr wrap="square">
            <a:spAutoFit/>
          </a:bodyPr>
          <a:lstStyle/>
          <a:p>
            <a:r>
              <a:rPr lang="en-GB" sz="2400" dirty="0">
                <a:solidFill>
                  <a:srgbClr val="FF0000"/>
                </a:solidFill>
                <a:latin typeface="Comic Sans MS" panose="030F0702030302020204" pitchFamily="66" charset="0"/>
              </a:rPr>
              <a:t>Lesson 1 </a:t>
            </a:r>
          </a:p>
          <a:p>
            <a:r>
              <a:rPr lang="en-GB" sz="2400" dirty="0">
                <a:solidFill>
                  <a:srgbClr val="FF0000"/>
                </a:solidFill>
                <a:latin typeface="Comic Sans MS" panose="030F0702030302020204" pitchFamily="66" charset="0"/>
              </a:rPr>
              <a:t>Climbing Class</a:t>
            </a:r>
          </a:p>
          <a:p>
            <a:r>
              <a:rPr lang="en-GB" sz="2400" dirty="0">
                <a:latin typeface="Comic Sans MS" panose="030F0702030302020204" pitchFamily="66" charset="0"/>
              </a:rPr>
              <a:t>In the Climbing Tree Zone, the monkeys were already swinging and flipping. Lucy gulped. She wasn’t as fast or as bendy.</a:t>
            </a:r>
          </a:p>
          <a:p>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dirty="0">
                <a:latin typeface="Comic Sans MS" panose="030F0702030302020204" pitchFamily="66" charset="0"/>
              </a:rPr>
              <a:t>“Remember,” Miss Monkey said gently, “your goal is to improve a little each day. Try your next steps from yesterday—use your back paws more.”</a:t>
            </a:r>
          </a:p>
          <a:p>
            <a:endParaRPr lang="en-GB" sz="2400" dirty="0">
              <a:latin typeface="Comic Sans MS" panose="030F0702030302020204" pitchFamily="66" charset="0"/>
            </a:endParaRPr>
          </a:p>
          <a:p>
            <a:r>
              <a:rPr lang="en-GB" sz="2400" dirty="0">
                <a:latin typeface="Comic Sans MS" panose="030F0702030302020204" pitchFamily="66" charset="0"/>
              </a:rPr>
              <a:t>.</a:t>
            </a:r>
          </a:p>
        </p:txBody>
      </p:sp>
      <p:pic>
        <p:nvPicPr>
          <p:cNvPr id="3" name="Picture 2"/>
          <p:cNvPicPr>
            <a:picLocks noChangeAspect="1"/>
          </p:cNvPicPr>
          <p:nvPr/>
        </p:nvPicPr>
        <p:blipFill rotWithShape="1">
          <a:blip r:embed="rId2"/>
          <a:srcRect r="499" b="15171"/>
          <a:stretch/>
        </p:blipFill>
        <p:spPr>
          <a:xfrm>
            <a:off x="6818811" y="182879"/>
            <a:ext cx="5138057" cy="6413863"/>
          </a:xfrm>
          <a:prstGeom prst="rect">
            <a:avLst/>
          </a:prstGeom>
        </p:spPr>
      </p:pic>
    </p:spTree>
    <p:extLst>
      <p:ext uri="{BB962C8B-B14F-4D97-AF65-F5344CB8AC3E}">
        <p14:creationId xmlns:p14="http://schemas.microsoft.com/office/powerpoint/2010/main" val="3453395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182880"/>
            <a:ext cx="7184571" cy="5262979"/>
          </a:xfrm>
          <a:prstGeom prst="rect">
            <a:avLst/>
          </a:prstGeom>
        </p:spPr>
        <p:txBody>
          <a:bodyPr wrap="square">
            <a:spAutoFit/>
          </a:bodyPr>
          <a:lstStyle/>
          <a:p>
            <a:endParaRPr lang="en-GB" sz="2400" dirty="0">
              <a:latin typeface="Comic Sans MS" panose="030F0702030302020204" pitchFamily="66" charset="0"/>
            </a:endParaRPr>
          </a:p>
          <a:p>
            <a:r>
              <a:rPr lang="en-GB" sz="2400" dirty="0">
                <a:latin typeface="Comic Sans MS" panose="030F0702030302020204" pitchFamily="66" charset="0"/>
              </a:rPr>
              <a:t>Lucy took a deep breath. </a:t>
            </a:r>
          </a:p>
          <a:p>
            <a:r>
              <a:rPr lang="en-GB" sz="2400" dirty="0">
                <a:latin typeface="Comic Sans MS" panose="030F0702030302020204" pitchFamily="66" charset="0"/>
              </a:rPr>
              <a:t>She dug in her claws, pushed with her back paws, and… up she went! </a:t>
            </a:r>
          </a:p>
          <a:p>
            <a:endParaRPr lang="en-GB" sz="2400" dirty="0">
              <a:latin typeface="Comic Sans MS" panose="030F0702030302020204" pitchFamily="66" charset="0"/>
            </a:endParaRPr>
          </a:p>
          <a:p>
            <a:r>
              <a:rPr lang="en-GB" sz="2400" dirty="0">
                <a:latin typeface="Comic Sans MS" panose="030F0702030302020204" pitchFamily="66" charset="0"/>
              </a:rPr>
              <a:t>Higher than yesterday!</a:t>
            </a:r>
          </a:p>
          <a:p>
            <a:r>
              <a:rPr lang="en-GB" sz="2400" dirty="0">
                <a:latin typeface="Comic Sans MS" panose="030F0702030302020204" pitchFamily="66" charset="0"/>
              </a:rPr>
              <a:t>A sense of </a:t>
            </a:r>
            <a:r>
              <a:rPr lang="en-GB" sz="2400" dirty="0">
                <a:solidFill>
                  <a:srgbClr val="FF0000"/>
                </a:solidFill>
                <a:latin typeface="Comic Sans MS" panose="030F0702030302020204" pitchFamily="66" charset="0"/>
              </a:rPr>
              <a:t>pride</a:t>
            </a:r>
            <a:r>
              <a:rPr lang="en-GB" sz="2400" dirty="0">
                <a:latin typeface="Comic Sans MS" panose="030F0702030302020204" pitchFamily="66" charset="0"/>
              </a:rPr>
              <a:t> spread through Lucy – she had tried her best and was </a:t>
            </a:r>
            <a:r>
              <a:rPr lang="en-GB" sz="2400" dirty="0">
                <a:solidFill>
                  <a:srgbClr val="FF0000"/>
                </a:solidFill>
                <a:latin typeface="Comic Sans MS" panose="030F0702030302020204" pitchFamily="66" charset="0"/>
              </a:rPr>
              <a:t>proud</a:t>
            </a:r>
            <a:r>
              <a:rPr lang="en-GB" sz="2400" dirty="0">
                <a:latin typeface="Comic Sans MS" panose="030F0702030302020204" pitchFamily="66" charset="0"/>
              </a:rPr>
              <a:t> of what she had achieved.</a:t>
            </a:r>
          </a:p>
          <a:p>
            <a:br>
              <a:rPr lang="en-GB" sz="2400" dirty="0">
                <a:latin typeface="Comic Sans MS" panose="030F0702030302020204" pitchFamily="66" charset="0"/>
              </a:rPr>
            </a:br>
            <a:r>
              <a:rPr lang="en-GB" sz="2400" dirty="0">
                <a:latin typeface="Comic Sans MS" panose="030F0702030302020204" pitchFamily="66" charset="0"/>
              </a:rPr>
              <a:t>“I did it! I made progress!” she roared happily.</a:t>
            </a:r>
          </a:p>
          <a:p>
            <a:endParaRPr lang="en-GB" sz="2400" dirty="0">
              <a:latin typeface="Comic Sans MS" panose="030F0702030302020204" pitchFamily="66" charset="0"/>
            </a:endParaRPr>
          </a:p>
          <a:p>
            <a:r>
              <a:rPr lang="en-GB" sz="2400" dirty="0">
                <a:latin typeface="Comic Sans MS" panose="030F0702030302020204" pitchFamily="66" charset="0"/>
              </a:rPr>
              <a:t>The monkeys clapped their tails together in applause.</a:t>
            </a:r>
          </a:p>
        </p:txBody>
      </p:sp>
      <p:pic>
        <p:nvPicPr>
          <p:cNvPr id="3" name="Picture 2"/>
          <p:cNvPicPr>
            <a:picLocks noChangeAspect="1"/>
          </p:cNvPicPr>
          <p:nvPr/>
        </p:nvPicPr>
        <p:blipFill rotWithShape="1">
          <a:blip r:embed="rId2"/>
          <a:srcRect r="3080" b="25998"/>
          <a:stretch/>
        </p:blipFill>
        <p:spPr>
          <a:xfrm>
            <a:off x="7498080" y="457199"/>
            <a:ext cx="4547608" cy="5878287"/>
          </a:xfrm>
          <a:prstGeom prst="rect">
            <a:avLst/>
          </a:prstGeom>
        </p:spPr>
      </p:pic>
    </p:spTree>
    <p:extLst>
      <p:ext uri="{BB962C8B-B14F-4D97-AF65-F5344CB8AC3E}">
        <p14:creationId xmlns:p14="http://schemas.microsoft.com/office/powerpoint/2010/main" val="264811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137" y="222069"/>
            <a:ext cx="6061165" cy="4401205"/>
          </a:xfrm>
          <a:prstGeom prst="rect">
            <a:avLst/>
          </a:prstGeom>
        </p:spPr>
        <p:txBody>
          <a:bodyPr wrap="square">
            <a:spAutoFit/>
          </a:bodyPr>
          <a:lstStyle/>
          <a:p>
            <a:r>
              <a:rPr lang="en-GB" sz="2000" dirty="0">
                <a:solidFill>
                  <a:srgbClr val="FF0000"/>
                </a:solidFill>
                <a:latin typeface="Comic Sans MS" panose="030F0702030302020204" pitchFamily="66" charset="0"/>
              </a:rPr>
              <a:t>Riverbank Multiplication Mastery with Crocodile</a:t>
            </a:r>
          </a:p>
          <a:p>
            <a:r>
              <a:rPr lang="en-GB" sz="2000" dirty="0">
                <a:latin typeface="Comic Sans MS" panose="030F0702030302020204" pitchFamily="66" charset="0"/>
              </a:rPr>
              <a:t>At the riverbank, Mr. Crocodile arranged groups of stones into challenging patterns. “Today’s challenge,” he said, “is all about multiplication accuracy. Quick recall matters—but true understanding comes from careful reasoning.” Lucy studied the groups. She didn’t count. She used strategies. Four groups of six? Four times six… 24.</a:t>
            </a:r>
          </a:p>
          <a:p>
            <a:r>
              <a:rPr lang="en-GB" sz="2000" dirty="0">
                <a:latin typeface="Comic Sans MS" panose="030F0702030302020204" pitchFamily="66" charset="0"/>
              </a:rPr>
              <a:t>Five groups of eight? Five eights… 40. </a:t>
            </a:r>
          </a:p>
          <a:p>
            <a:r>
              <a:rPr lang="en-GB" sz="2000" dirty="0">
                <a:latin typeface="Comic Sans MS" panose="030F0702030302020204" pitchFamily="66" charset="0"/>
              </a:rPr>
              <a:t>Nine groups of seven? Tricky—but Lucy broke it down: Ten sevens is 70… subtract 7… 63. A warm wave of pride moved through her. No guessing. No rushing. Just focused thinking. </a:t>
            </a:r>
          </a:p>
        </p:txBody>
      </p:sp>
      <p:pic>
        <p:nvPicPr>
          <p:cNvPr id="5" name="Picture 4"/>
          <p:cNvPicPr>
            <a:picLocks noChangeAspect="1"/>
          </p:cNvPicPr>
          <p:nvPr/>
        </p:nvPicPr>
        <p:blipFill>
          <a:blip r:embed="rId2"/>
          <a:stretch>
            <a:fillRect/>
          </a:stretch>
        </p:blipFill>
        <p:spPr>
          <a:xfrm>
            <a:off x="6662057" y="348470"/>
            <a:ext cx="5370242" cy="5412250"/>
          </a:xfrm>
          <a:prstGeom prst="rect">
            <a:avLst/>
          </a:prstGeom>
        </p:spPr>
      </p:pic>
    </p:spTree>
    <p:extLst>
      <p:ext uri="{BB962C8B-B14F-4D97-AF65-F5344CB8AC3E}">
        <p14:creationId xmlns:p14="http://schemas.microsoft.com/office/powerpoint/2010/main" val="105804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697" y="270252"/>
            <a:ext cx="4389120" cy="5262979"/>
          </a:xfrm>
          <a:prstGeom prst="rect">
            <a:avLst/>
          </a:prstGeom>
        </p:spPr>
        <p:txBody>
          <a:bodyPr wrap="square">
            <a:spAutoFit/>
          </a:bodyPr>
          <a:lstStyle/>
          <a:p>
            <a:r>
              <a:rPr lang="en-GB" sz="2800" dirty="0">
                <a:latin typeface="Comic Sans MS" panose="030F0702030302020204" pitchFamily="66" charset="0"/>
              </a:rPr>
              <a:t>Mr. Crocodile’s eyes gleamed. “Outstanding, Lucy. That’s the </a:t>
            </a:r>
            <a:r>
              <a:rPr lang="en-GB" sz="2800" dirty="0" err="1">
                <a:latin typeface="Comic Sans MS" panose="030F0702030302020204" pitchFamily="66" charset="0"/>
              </a:rPr>
              <a:t>mindset</a:t>
            </a:r>
            <a:r>
              <a:rPr lang="en-GB" sz="2800" dirty="0">
                <a:latin typeface="Comic Sans MS" panose="030F0702030302020204" pitchFamily="66" charset="0"/>
              </a:rPr>
              <a:t> of a learner who aims high.” Lucy gave him a proud nod. “Told you—you’re getting better every day.</a:t>
            </a:r>
          </a:p>
          <a:p>
            <a:endParaRPr lang="en-GB" sz="2800" dirty="0">
              <a:latin typeface="Comic Sans MS" panose="030F0702030302020204" pitchFamily="66" charset="0"/>
            </a:endParaRPr>
          </a:p>
          <a:p>
            <a:r>
              <a:rPr lang="en-GB" sz="2800" dirty="0">
                <a:latin typeface="Comic Sans MS" panose="030F0702030302020204" pitchFamily="66" charset="0"/>
              </a:rPr>
              <a:t>Lucy’s chest puffed with pride, she had done her best and it had paid off!</a:t>
            </a:r>
          </a:p>
        </p:txBody>
      </p:sp>
      <p:pic>
        <p:nvPicPr>
          <p:cNvPr id="3" name="Picture 2"/>
          <p:cNvPicPr>
            <a:picLocks noChangeAspect="1"/>
          </p:cNvPicPr>
          <p:nvPr/>
        </p:nvPicPr>
        <p:blipFill>
          <a:blip r:embed="rId2"/>
          <a:stretch>
            <a:fillRect/>
          </a:stretch>
        </p:blipFill>
        <p:spPr>
          <a:xfrm>
            <a:off x="5003073" y="270252"/>
            <a:ext cx="6806133" cy="5858435"/>
          </a:xfrm>
          <a:prstGeom prst="rect">
            <a:avLst/>
          </a:prstGeom>
        </p:spPr>
      </p:pic>
    </p:spTree>
    <p:extLst>
      <p:ext uri="{BB962C8B-B14F-4D97-AF65-F5344CB8AC3E}">
        <p14:creationId xmlns:p14="http://schemas.microsoft.com/office/powerpoint/2010/main" val="119648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070" y="169817"/>
            <a:ext cx="6232518" cy="6001643"/>
          </a:xfrm>
          <a:prstGeom prst="rect">
            <a:avLst/>
          </a:prstGeom>
        </p:spPr>
        <p:txBody>
          <a:bodyPr wrap="square">
            <a:spAutoFit/>
          </a:bodyPr>
          <a:lstStyle/>
          <a:p>
            <a:r>
              <a:rPr lang="en-GB" sz="2400" dirty="0">
                <a:solidFill>
                  <a:srgbClr val="FF0000"/>
                </a:solidFill>
                <a:latin typeface="Comic Sans MS" panose="030F0702030302020204" pitchFamily="66" charset="0"/>
              </a:rPr>
              <a:t>Creative Roaring Workshop</a:t>
            </a:r>
          </a:p>
          <a:p>
            <a:r>
              <a:rPr lang="en-GB" sz="2400" dirty="0">
                <a:latin typeface="Comic Sans MS" panose="030F0702030302020204" pitchFamily="66" charset="0"/>
              </a:rPr>
              <a:t>Last was Leo’s favourite. Miss Parrot taught the class how to roar patterns—soft, loud, long, short.</a:t>
            </a:r>
          </a:p>
          <a:p>
            <a:endParaRPr lang="en-GB" sz="2400" dirty="0">
              <a:latin typeface="Comic Sans MS" panose="030F0702030302020204" pitchFamily="66" charset="0"/>
            </a:endParaRPr>
          </a:p>
          <a:p>
            <a:r>
              <a:rPr lang="en-GB" sz="2400" dirty="0">
                <a:latin typeface="Comic Sans MS" panose="030F0702030302020204" pitchFamily="66" charset="0"/>
              </a:rPr>
              <a:t>“Try adding more rhythm today,” she advised. “That’s your next step.”</a:t>
            </a:r>
          </a:p>
          <a:p>
            <a:r>
              <a:rPr lang="en-GB" sz="2400" dirty="0">
                <a:latin typeface="Comic Sans MS" panose="030F0702030302020204" pitchFamily="66" charset="0"/>
              </a:rPr>
              <a:t>Lucy thought carefully. She practised quietly first. Then she lifted her chin and let out her very best patterned roar:</a:t>
            </a:r>
          </a:p>
          <a:p>
            <a:r>
              <a:rPr lang="en-GB" sz="2400" dirty="0">
                <a:latin typeface="Comic Sans MS" panose="030F0702030302020204" pitchFamily="66" charset="0"/>
              </a:rPr>
              <a:t>“</a:t>
            </a:r>
            <a:r>
              <a:rPr lang="en-GB" sz="2400" dirty="0" err="1">
                <a:latin typeface="Comic Sans MS" panose="030F0702030302020204" pitchFamily="66" charset="0"/>
              </a:rPr>
              <a:t>Roooar</a:t>
            </a:r>
            <a:r>
              <a:rPr lang="en-GB" sz="2400" dirty="0">
                <a:latin typeface="Comic Sans MS" panose="030F0702030302020204" pitchFamily="66" charset="0"/>
              </a:rPr>
              <a:t>—roar, ROAR!”</a:t>
            </a:r>
          </a:p>
          <a:p>
            <a:r>
              <a:rPr lang="en-GB" sz="2400" dirty="0">
                <a:latin typeface="Comic Sans MS" panose="030F0702030302020204" pitchFamily="66" charset="0"/>
              </a:rPr>
              <a:t>Miss Parrot twirled in delight. “Incredible! You acted on advice, and it shows!”</a:t>
            </a:r>
          </a:p>
          <a:p>
            <a:endParaRPr lang="en-GB" sz="2400" dirty="0">
              <a:latin typeface="Comic Sans MS" panose="030F0702030302020204" pitchFamily="66" charset="0"/>
            </a:endParaRPr>
          </a:p>
          <a:p>
            <a:r>
              <a:rPr lang="en-GB" sz="2400" dirty="0">
                <a:latin typeface="Comic Sans MS" panose="030F0702030302020204" pitchFamily="66" charset="0"/>
              </a:rPr>
              <a:t>Lucy felt like a star shining above the tallest treetops.</a:t>
            </a:r>
          </a:p>
        </p:txBody>
      </p:sp>
      <p:pic>
        <p:nvPicPr>
          <p:cNvPr id="3" name="Picture 2"/>
          <p:cNvPicPr>
            <a:picLocks noChangeAspect="1"/>
          </p:cNvPicPr>
          <p:nvPr/>
        </p:nvPicPr>
        <p:blipFill>
          <a:blip r:embed="rId2"/>
          <a:stretch>
            <a:fillRect/>
          </a:stretch>
        </p:blipFill>
        <p:spPr>
          <a:xfrm>
            <a:off x="6587246" y="306413"/>
            <a:ext cx="5502043" cy="6255751"/>
          </a:xfrm>
          <a:prstGeom prst="rect">
            <a:avLst/>
          </a:prstGeom>
        </p:spPr>
      </p:pic>
    </p:spTree>
    <p:extLst>
      <p:ext uri="{BB962C8B-B14F-4D97-AF65-F5344CB8AC3E}">
        <p14:creationId xmlns:p14="http://schemas.microsoft.com/office/powerpoint/2010/main" val="3825847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1916</TotalTime>
  <Words>838</Words>
  <Application>Microsoft Office PowerPoint</Application>
  <PresentationFormat>Widescreen</PresentationFormat>
  <Paragraphs>74</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ST-HAYES-E1</dc:creator>
  <cp:lastModifiedBy>ST-HAYES-E1</cp:lastModifiedBy>
  <cp:revision>37</cp:revision>
  <dcterms:created xsi:type="dcterms:W3CDTF">2025-11-24T19:02:48Z</dcterms:created>
  <dcterms:modified xsi:type="dcterms:W3CDTF">2025-12-16T20:54:00Z</dcterms:modified>
</cp:coreProperties>
</file>