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9" r:id="rId2"/>
    <p:sldId id="256" r:id="rId3"/>
    <p:sldId id="258" r:id="rId4"/>
    <p:sldId id="257" r:id="rId5"/>
    <p:sldId id="259" r:id="rId6"/>
    <p:sldId id="260" r:id="rId7"/>
    <p:sldId id="268" r:id="rId8"/>
    <p:sldId id="265" r:id="rId9"/>
    <p:sldId id="270" r:id="rId10"/>
    <p:sldId id="267" r:id="rId11"/>
    <p:sldId id="261" r:id="rId12"/>
    <p:sldId id="262" r:id="rId13"/>
    <p:sldId id="263" r:id="rId14"/>
    <p:sldId id="264"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84" d="100"/>
          <a:sy n="84" d="100"/>
        </p:scale>
        <p:origin x="96"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40E9630-77EC-4256-8320-6741C413F3CF}" type="datetimeFigureOut">
              <a:rPr lang="en-GB" smtClean="0"/>
              <a:t>07/04/2024</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2614EAA8-3F57-49EB-916C-F3AD25B528C6}" type="slidenum">
              <a:rPr lang="en-GB" smtClean="0"/>
              <a:t>‹#›</a:t>
            </a:fld>
            <a:endParaRPr lang="en-GB"/>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044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0E9630-77EC-4256-8320-6741C413F3CF}"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14EAA8-3F57-49EB-916C-F3AD25B528C6}" type="slidenum">
              <a:rPr lang="en-GB" smtClean="0"/>
              <a:t>‹#›</a:t>
            </a:fld>
            <a:endParaRPr lang="en-GB"/>
          </a:p>
        </p:txBody>
      </p:sp>
    </p:spTree>
    <p:extLst>
      <p:ext uri="{BB962C8B-B14F-4D97-AF65-F5344CB8AC3E}">
        <p14:creationId xmlns:p14="http://schemas.microsoft.com/office/powerpoint/2010/main" val="48474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0E9630-77EC-4256-8320-6741C413F3CF}"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4EAA8-3F57-49EB-916C-F3AD25B528C6}" type="slidenum">
              <a:rPr lang="en-GB" smtClean="0"/>
              <a:t>‹#›</a:t>
            </a:fld>
            <a:endParaRPr lang="en-GB"/>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354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0E9630-77EC-4256-8320-6741C413F3CF}"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4EAA8-3F57-49EB-916C-F3AD25B528C6}"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93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0E9630-77EC-4256-8320-6741C413F3CF}"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4EAA8-3F57-49EB-916C-F3AD25B528C6}" type="slidenum">
              <a:rPr lang="en-GB" smtClean="0"/>
              <a:t>‹#›</a:t>
            </a:fld>
            <a:endParaRPr lang="en-GB"/>
          </a:p>
        </p:txBody>
      </p:sp>
    </p:spTree>
    <p:extLst>
      <p:ext uri="{BB962C8B-B14F-4D97-AF65-F5344CB8AC3E}">
        <p14:creationId xmlns:p14="http://schemas.microsoft.com/office/powerpoint/2010/main" val="2822719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0E9630-77EC-4256-8320-6741C413F3CF}"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4EAA8-3F57-49EB-916C-F3AD25B528C6}"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2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0E9630-77EC-4256-8320-6741C413F3CF}"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4EAA8-3F57-49EB-916C-F3AD25B528C6}" type="slidenum">
              <a:rPr lang="en-GB" smtClean="0"/>
              <a:t>‹#›</a:t>
            </a:fld>
            <a:endParaRPr lang="en-GB"/>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076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0E9630-77EC-4256-8320-6741C413F3CF}"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4EAA8-3F57-49EB-916C-F3AD25B528C6}"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492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0E9630-77EC-4256-8320-6741C413F3CF}"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4EAA8-3F57-49EB-916C-F3AD25B528C6}" type="slidenum">
              <a:rPr lang="en-GB" smtClean="0"/>
              <a:t>‹#›</a:t>
            </a:fld>
            <a:endParaRPr lang="en-GB"/>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32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0E9630-77EC-4256-8320-6741C413F3CF}"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4EAA8-3F57-49EB-916C-F3AD25B528C6}" type="slidenum">
              <a:rPr lang="en-GB" smtClean="0"/>
              <a:t>‹#›</a:t>
            </a:fld>
            <a:endParaRPr lang="en-GB"/>
          </a:p>
        </p:txBody>
      </p:sp>
    </p:spTree>
    <p:extLst>
      <p:ext uri="{BB962C8B-B14F-4D97-AF65-F5344CB8AC3E}">
        <p14:creationId xmlns:p14="http://schemas.microsoft.com/office/powerpoint/2010/main" val="131152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0E9630-77EC-4256-8320-6741C413F3CF}"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4EAA8-3F57-49EB-916C-F3AD25B528C6}" type="slidenum">
              <a:rPr lang="en-GB" smtClean="0"/>
              <a:t>‹#›</a:t>
            </a:fld>
            <a:endParaRPr lang="en-GB"/>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356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0E9630-77EC-4256-8320-6741C413F3CF}"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14EAA8-3F57-49EB-916C-F3AD25B528C6}" type="slidenum">
              <a:rPr lang="en-GB" smtClean="0"/>
              <a:t>‹#›</a:t>
            </a:fld>
            <a:endParaRPr lang="en-GB"/>
          </a:p>
        </p:txBody>
      </p:sp>
    </p:spTree>
    <p:extLst>
      <p:ext uri="{BB962C8B-B14F-4D97-AF65-F5344CB8AC3E}">
        <p14:creationId xmlns:p14="http://schemas.microsoft.com/office/powerpoint/2010/main" val="424966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0E9630-77EC-4256-8320-6741C413F3CF}" type="datetimeFigureOut">
              <a:rPr lang="en-GB" smtClean="0"/>
              <a:t>07/04/2024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14EAA8-3F57-49EB-916C-F3AD25B528C6}" type="slidenum">
              <a:rPr lang="en-GB" smtClean="0"/>
              <a:t>‹#›</a:t>
            </a:fld>
            <a:endParaRPr lang="en-GB"/>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60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0E9630-77EC-4256-8320-6741C413F3CF}" type="datetimeFigureOut">
              <a:rPr lang="en-GB" smtClean="0"/>
              <a:t>07/04/2024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14EAA8-3F57-49EB-916C-F3AD25B528C6}"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956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E9630-77EC-4256-8320-6741C413F3CF}" type="datetimeFigureOut">
              <a:rPr lang="en-GB" smtClean="0"/>
              <a:t>07/04/2024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14EAA8-3F57-49EB-916C-F3AD25B528C6}" type="slidenum">
              <a:rPr lang="en-GB" smtClean="0"/>
              <a:t>‹#›</a:t>
            </a:fld>
            <a:endParaRPr lang="en-GB"/>
          </a:p>
        </p:txBody>
      </p:sp>
    </p:spTree>
    <p:extLst>
      <p:ext uri="{BB962C8B-B14F-4D97-AF65-F5344CB8AC3E}">
        <p14:creationId xmlns:p14="http://schemas.microsoft.com/office/powerpoint/2010/main" val="68343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0E9630-77EC-4256-8320-6741C413F3CF}"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14EAA8-3F57-49EB-916C-F3AD25B528C6}" type="slidenum">
              <a:rPr lang="en-GB" smtClean="0"/>
              <a:t>‹#›</a:t>
            </a:fld>
            <a:endParaRPr lang="en-GB"/>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62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0E9630-77EC-4256-8320-6741C413F3CF}"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14EAA8-3F57-49EB-916C-F3AD25B528C6}" type="slidenum">
              <a:rPr lang="en-GB" smtClean="0"/>
              <a:t>‹#›</a:t>
            </a:fld>
            <a:endParaRPr lang="en-GB"/>
          </a:p>
        </p:txBody>
      </p:sp>
    </p:spTree>
    <p:extLst>
      <p:ext uri="{BB962C8B-B14F-4D97-AF65-F5344CB8AC3E}">
        <p14:creationId xmlns:p14="http://schemas.microsoft.com/office/powerpoint/2010/main" val="2856417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0E9630-77EC-4256-8320-6741C413F3CF}" type="datetimeFigureOut">
              <a:rPr lang="en-GB" smtClean="0"/>
              <a:t>07/04/2024</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14EAA8-3F57-49EB-916C-F3AD25B528C6}" type="slidenum">
              <a:rPr lang="en-GB" smtClean="0"/>
              <a:t>‹#›</a:t>
            </a:fld>
            <a:endParaRPr lang="en-GB"/>
          </a:p>
        </p:txBody>
      </p:sp>
    </p:spTree>
    <p:extLst>
      <p:ext uri="{BB962C8B-B14F-4D97-AF65-F5344CB8AC3E}">
        <p14:creationId xmlns:p14="http://schemas.microsoft.com/office/powerpoint/2010/main" val="29399697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DD564-0432-ECB4-21C8-115B1F7FBCF5}"/>
              </a:ext>
            </a:extLst>
          </p:cNvPr>
          <p:cNvSpPr txBox="1"/>
          <p:nvPr/>
        </p:nvSpPr>
        <p:spPr>
          <a:xfrm>
            <a:off x="1143000" y="754380"/>
            <a:ext cx="9578340" cy="2062103"/>
          </a:xfrm>
          <a:prstGeom prst="rect">
            <a:avLst/>
          </a:prstGeom>
          <a:noFill/>
        </p:spPr>
        <p:txBody>
          <a:bodyPr wrap="square" rtlCol="0">
            <a:spAutoFit/>
          </a:bodyPr>
          <a:lstStyle/>
          <a:p>
            <a:pPr algn="ctr"/>
            <a:r>
              <a:rPr lang="en-GB" sz="3200" dirty="0">
                <a:latin typeface="Comic Sans MS" panose="030F0702030302020204" pitchFamily="66" charset="0"/>
              </a:rPr>
              <a:t>St Mary of the Angels Catholic Life and Environment Virtual Tour.</a:t>
            </a:r>
          </a:p>
          <a:p>
            <a:pPr algn="ctr"/>
            <a:endParaRPr lang="en-GB" sz="3200" dirty="0">
              <a:latin typeface="Comic Sans MS" panose="030F0702030302020204" pitchFamily="66" charset="0"/>
            </a:endParaRPr>
          </a:p>
          <a:p>
            <a:pPr algn="ctr"/>
            <a:endParaRPr lang="en-GB" sz="3200" dirty="0">
              <a:latin typeface="Comic Sans MS" panose="030F0702030302020204" pitchFamily="66" charset="0"/>
            </a:endParaRPr>
          </a:p>
        </p:txBody>
      </p:sp>
      <p:pic>
        <p:nvPicPr>
          <p:cNvPr id="2054" name="Picture 6">
            <a:extLst>
              <a:ext uri="{FF2B5EF4-FFF2-40B4-BE49-F238E27FC236}">
                <a16:creationId xmlns:a16="http://schemas.microsoft.com/office/drawing/2014/main" id="{92D29DF8-FC31-A0BD-F466-1B140FC1D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51" y="2205990"/>
            <a:ext cx="4720590" cy="370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414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0C51F-A2F0-6A35-D865-8F50FF884A54}"/>
              </a:ext>
            </a:extLst>
          </p:cNvPr>
          <p:cNvPicPr>
            <a:picLocks noChangeAspect="1"/>
          </p:cNvPicPr>
          <p:nvPr/>
        </p:nvPicPr>
        <p:blipFill>
          <a:blip r:embed="rId2"/>
          <a:stretch>
            <a:fillRect/>
          </a:stretch>
        </p:blipFill>
        <p:spPr>
          <a:xfrm>
            <a:off x="1055010" y="788670"/>
            <a:ext cx="5040990" cy="5223509"/>
          </a:xfrm>
          <a:prstGeom prst="rect">
            <a:avLst/>
          </a:prstGeom>
        </p:spPr>
      </p:pic>
      <p:sp>
        <p:nvSpPr>
          <p:cNvPr id="7" name="TextBox 6">
            <a:extLst>
              <a:ext uri="{FF2B5EF4-FFF2-40B4-BE49-F238E27FC236}">
                <a16:creationId xmlns:a16="http://schemas.microsoft.com/office/drawing/2014/main" id="{50BAEA7D-B0DE-2DC2-2275-004586D396C2}"/>
              </a:ext>
            </a:extLst>
          </p:cNvPr>
          <p:cNvSpPr txBox="1"/>
          <p:nvPr/>
        </p:nvSpPr>
        <p:spPr>
          <a:xfrm>
            <a:off x="6549389" y="994410"/>
            <a:ext cx="4705353" cy="2308324"/>
          </a:xfrm>
          <a:prstGeom prst="rect">
            <a:avLst/>
          </a:prstGeom>
          <a:noFill/>
        </p:spPr>
        <p:txBody>
          <a:bodyPr wrap="square" rtlCol="0">
            <a:spAutoFit/>
          </a:bodyPr>
          <a:lstStyle/>
          <a:p>
            <a:r>
              <a:rPr lang="en-GB" dirty="0">
                <a:solidFill>
                  <a:srgbClr val="FF0000"/>
                </a:solidFill>
                <a:latin typeface="Comic Sans MS" panose="030F0702030302020204" pitchFamily="66" charset="0"/>
              </a:rPr>
              <a:t>St Joseph </a:t>
            </a:r>
            <a:r>
              <a:rPr lang="en-GB" dirty="0">
                <a:latin typeface="Comic Sans MS" panose="030F0702030302020204" pitchFamily="66" charset="0"/>
              </a:rPr>
              <a:t>is Reception’s class saints  - he inspires us with his example of showing resilience and working hard throughout his life.  He is patron saint of families, fathers and workers and the saint station encourages us to prayer with him and to reflect how we can use our talents to work hard.</a:t>
            </a:r>
          </a:p>
        </p:txBody>
      </p:sp>
    </p:spTree>
    <p:extLst>
      <p:ext uri="{BB962C8B-B14F-4D97-AF65-F5344CB8AC3E}">
        <p14:creationId xmlns:p14="http://schemas.microsoft.com/office/powerpoint/2010/main" val="214326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7C1C34-33B1-D1E5-816E-A81FC2D4B51E}"/>
              </a:ext>
            </a:extLst>
          </p:cNvPr>
          <p:cNvPicPr>
            <a:picLocks noChangeAspect="1"/>
          </p:cNvPicPr>
          <p:nvPr/>
        </p:nvPicPr>
        <p:blipFill rotWithShape="1">
          <a:blip r:embed="rId2"/>
          <a:srcRect r="8095"/>
          <a:stretch/>
        </p:blipFill>
        <p:spPr>
          <a:xfrm>
            <a:off x="612868" y="924632"/>
            <a:ext cx="4623890" cy="4441847"/>
          </a:xfrm>
          <a:prstGeom prst="rect">
            <a:avLst/>
          </a:prstGeom>
        </p:spPr>
      </p:pic>
      <p:sp>
        <p:nvSpPr>
          <p:cNvPr id="3" name="TextBox 2">
            <a:extLst>
              <a:ext uri="{FF2B5EF4-FFF2-40B4-BE49-F238E27FC236}">
                <a16:creationId xmlns:a16="http://schemas.microsoft.com/office/drawing/2014/main" id="{3DB02864-4426-D36C-B330-872ED0486471}"/>
              </a:ext>
            </a:extLst>
          </p:cNvPr>
          <p:cNvSpPr txBox="1"/>
          <p:nvPr/>
        </p:nvSpPr>
        <p:spPr>
          <a:xfrm>
            <a:off x="5443198" y="557213"/>
            <a:ext cx="4992732" cy="2585323"/>
          </a:xfrm>
          <a:prstGeom prst="rect">
            <a:avLst/>
          </a:prstGeom>
          <a:noFill/>
        </p:spPr>
        <p:txBody>
          <a:bodyPr wrap="square" rtlCol="0">
            <a:spAutoFit/>
          </a:bodyPr>
          <a:lstStyle/>
          <a:p>
            <a:r>
              <a:rPr lang="en-GB" dirty="0">
                <a:solidFill>
                  <a:srgbClr val="FF0000"/>
                </a:solidFill>
                <a:latin typeface="Comic Sans MS" panose="030F0702030302020204" pitchFamily="66" charset="0"/>
              </a:rPr>
              <a:t>We are all called by God to use our talents to serve Him. </a:t>
            </a:r>
          </a:p>
          <a:p>
            <a:r>
              <a:rPr lang="en-GB" dirty="0">
                <a:latin typeface="Comic Sans MS" panose="030F0702030302020204" pitchFamily="66" charset="0"/>
              </a:rPr>
              <a:t>This display is changed each term to inspire us on how we can use our talents.</a:t>
            </a:r>
          </a:p>
          <a:p>
            <a:r>
              <a:rPr lang="en-GB" dirty="0">
                <a:latin typeface="Comic Sans MS" panose="030F0702030302020204" pitchFamily="66" charset="0"/>
              </a:rPr>
              <a:t>This term the inspiring people are </a:t>
            </a:r>
            <a:r>
              <a:rPr lang="en-GB" dirty="0">
                <a:solidFill>
                  <a:srgbClr val="FF0000"/>
                </a:solidFill>
                <a:latin typeface="Comic Sans MS" panose="030F0702030302020204" pitchFamily="66" charset="0"/>
              </a:rPr>
              <a:t>Blessed Carlo Acutis, Hannah Dunnett and Dan and Emily </a:t>
            </a:r>
            <a:r>
              <a:rPr lang="en-GB" dirty="0">
                <a:latin typeface="Comic Sans MS" panose="030F0702030302020204" pitchFamily="66" charset="0"/>
              </a:rPr>
              <a:t>all</a:t>
            </a:r>
            <a:r>
              <a:rPr lang="en-GB" dirty="0">
                <a:solidFill>
                  <a:srgbClr val="FF0000"/>
                </a:solidFill>
                <a:latin typeface="Comic Sans MS" panose="030F0702030302020204" pitchFamily="66" charset="0"/>
              </a:rPr>
              <a:t> </a:t>
            </a:r>
            <a:r>
              <a:rPr lang="en-GB" dirty="0">
                <a:latin typeface="Comic Sans MS" panose="030F0702030302020204" pitchFamily="66" charset="0"/>
              </a:rPr>
              <a:t>creative people using ICT, art and song to share the word of God.</a:t>
            </a:r>
          </a:p>
          <a:p>
            <a:endParaRPr lang="en-GB" dirty="0">
              <a:latin typeface="Comic Sans MS" panose="030F0702030302020204" pitchFamily="66" charset="0"/>
            </a:endParaRPr>
          </a:p>
        </p:txBody>
      </p:sp>
      <p:pic>
        <p:nvPicPr>
          <p:cNvPr id="4" name="Picture 3">
            <a:extLst>
              <a:ext uri="{FF2B5EF4-FFF2-40B4-BE49-F238E27FC236}">
                <a16:creationId xmlns:a16="http://schemas.microsoft.com/office/drawing/2014/main" id="{15ACE184-5080-B882-B818-23A9CA7C84B7}"/>
              </a:ext>
            </a:extLst>
          </p:cNvPr>
          <p:cNvPicPr>
            <a:picLocks noChangeAspect="1"/>
          </p:cNvPicPr>
          <p:nvPr/>
        </p:nvPicPr>
        <p:blipFill>
          <a:blip r:embed="rId3"/>
          <a:stretch>
            <a:fillRect/>
          </a:stretch>
        </p:blipFill>
        <p:spPr>
          <a:xfrm>
            <a:off x="5475145" y="3228375"/>
            <a:ext cx="1532980" cy="2138104"/>
          </a:xfrm>
          <a:prstGeom prst="rect">
            <a:avLst/>
          </a:prstGeom>
        </p:spPr>
      </p:pic>
      <p:pic>
        <p:nvPicPr>
          <p:cNvPr id="1026" name="Picture 2" descr="News - OneLife Music">
            <a:extLst>
              <a:ext uri="{FF2B5EF4-FFF2-40B4-BE49-F238E27FC236}">
                <a16:creationId xmlns:a16="http://schemas.microsoft.com/office/drawing/2014/main" id="{F86E166A-EB7C-A3E3-E93C-B6080CF5C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2767" y="2770178"/>
            <a:ext cx="2706326" cy="1960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728151C-BCCB-DC92-D726-F86A3AB902F9}"/>
              </a:ext>
            </a:extLst>
          </p:cNvPr>
          <p:cNvPicPr>
            <a:picLocks noChangeAspect="1"/>
          </p:cNvPicPr>
          <p:nvPr/>
        </p:nvPicPr>
        <p:blipFill>
          <a:blip r:embed="rId5"/>
          <a:stretch>
            <a:fillRect/>
          </a:stretch>
        </p:blipFill>
        <p:spPr>
          <a:xfrm>
            <a:off x="7074084" y="4329112"/>
            <a:ext cx="2324100" cy="1971675"/>
          </a:xfrm>
          <a:prstGeom prst="rect">
            <a:avLst/>
          </a:prstGeom>
        </p:spPr>
      </p:pic>
    </p:spTree>
    <p:extLst>
      <p:ext uri="{BB962C8B-B14F-4D97-AF65-F5344CB8AC3E}">
        <p14:creationId xmlns:p14="http://schemas.microsoft.com/office/powerpoint/2010/main" val="2008403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0D5ED8-721B-AD14-4EC1-A0912B0C8D64}"/>
              </a:ext>
            </a:extLst>
          </p:cNvPr>
          <p:cNvPicPr>
            <a:picLocks noChangeAspect="1"/>
          </p:cNvPicPr>
          <p:nvPr/>
        </p:nvPicPr>
        <p:blipFill>
          <a:blip r:embed="rId2"/>
          <a:stretch>
            <a:fillRect/>
          </a:stretch>
        </p:blipFill>
        <p:spPr>
          <a:xfrm>
            <a:off x="1060995" y="978989"/>
            <a:ext cx="6067103" cy="5152571"/>
          </a:xfrm>
          <a:prstGeom prst="rect">
            <a:avLst/>
          </a:prstGeom>
        </p:spPr>
      </p:pic>
      <p:sp>
        <p:nvSpPr>
          <p:cNvPr id="3" name="TextBox 2">
            <a:extLst>
              <a:ext uri="{FF2B5EF4-FFF2-40B4-BE49-F238E27FC236}">
                <a16:creationId xmlns:a16="http://schemas.microsoft.com/office/drawing/2014/main" id="{6F6D53B8-F822-D8BB-481D-D7751D11546A}"/>
              </a:ext>
            </a:extLst>
          </p:cNvPr>
          <p:cNvSpPr txBox="1"/>
          <p:nvPr/>
        </p:nvSpPr>
        <p:spPr>
          <a:xfrm>
            <a:off x="7534365" y="978989"/>
            <a:ext cx="3596640" cy="1754326"/>
          </a:xfrm>
          <a:prstGeom prst="rect">
            <a:avLst/>
          </a:prstGeom>
          <a:noFill/>
        </p:spPr>
        <p:txBody>
          <a:bodyPr wrap="square" rtlCol="0">
            <a:spAutoFit/>
          </a:bodyPr>
          <a:lstStyle/>
          <a:p>
            <a:r>
              <a:rPr lang="en-GB" dirty="0">
                <a:solidFill>
                  <a:srgbClr val="FF0000"/>
                </a:solidFill>
                <a:latin typeface="Comic Sans MS" panose="030F0702030302020204" pitchFamily="66" charset="0"/>
              </a:rPr>
              <a:t>God loves us all</a:t>
            </a:r>
            <a:r>
              <a:rPr lang="en-GB" dirty="0">
                <a:latin typeface="Comic Sans MS" panose="030F0702030302020204" pitchFamily="66" charset="0"/>
              </a:rPr>
              <a:t> and so the display in the library is a reminder of this. </a:t>
            </a:r>
          </a:p>
          <a:p>
            <a:r>
              <a:rPr lang="en-GB" dirty="0">
                <a:latin typeface="Comic Sans MS" panose="030F0702030302020204" pitchFamily="66" charset="0"/>
              </a:rPr>
              <a:t>Have a think how we know God loves us.</a:t>
            </a:r>
          </a:p>
          <a:p>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E7E6C51E-FCCF-EBDD-0529-41AE06D79138}"/>
              </a:ext>
            </a:extLst>
          </p:cNvPr>
          <p:cNvPicPr>
            <a:picLocks noChangeAspect="1"/>
          </p:cNvPicPr>
          <p:nvPr/>
        </p:nvPicPr>
        <p:blipFill>
          <a:blip r:embed="rId3"/>
          <a:stretch>
            <a:fillRect/>
          </a:stretch>
        </p:blipFill>
        <p:spPr>
          <a:xfrm>
            <a:off x="7436554" y="3127902"/>
            <a:ext cx="4035356" cy="2877928"/>
          </a:xfrm>
          <a:prstGeom prst="rect">
            <a:avLst/>
          </a:prstGeom>
        </p:spPr>
      </p:pic>
    </p:spTree>
    <p:extLst>
      <p:ext uri="{BB962C8B-B14F-4D97-AF65-F5344CB8AC3E}">
        <p14:creationId xmlns:p14="http://schemas.microsoft.com/office/powerpoint/2010/main" val="143295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EE342C-8184-D0C7-8938-0E4B0D1D5B5E}"/>
              </a:ext>
            </a:extLst>
          </p:cNvPr>
          <p:cNvPicPr>
            <a:picLocks noChangeAspect="1"/>
          </p:cNvPicPr>
          <p:nvPr/>
        </p:nvPicPr>
        <p:blipFill rotWithShape="1">
          <a:blip r:embed="rId2"/>
          <a:srcRect l="6190" t="833"/>
          <a:stretch/>
        </p:blipFill>
        <p:spPr>
          <a:xfrm>
            <a:off x="937261" y="693058"/>
            <a:ext cx="2570771" cy="3273152"/>
          </a:xfrm>
          <a:prstGeom prst="rect">
            <a:avLst/>
          </a:prstGeom>
        </p:spPr>
      </p:pic>
      <p:sp>
        <p:nvSpPr>
          <p:cNvPr id="3" name="TextBox 2">
            <a:extLst>
              <a:ext uri="{FF2B5EF4-FFF2-40B4-BE49-F238E27FC236}">
                <a16:creationId xmlns:a16="http://schemas.microsoft.com/office/drawing/2014/main" id="{C191BA8C-F455-78F0-FD3A-88FF71D3C42B}"/>
              </a:ext>
            </a:extLst>
          </p:cNvPr>
          <p:cNvSpPr txBox="1"/>
          <p:nvPr/>
        </p:nvSpPr>
        <p:spPr>
          <a:xfrm>
            <a:off x="3691890" y="693057"/>
            <a:ext cx="5930355" cy="1754326"/>
          </a:xfrm>
          <a:prstGeom prst="rect">
            <a:avLst/>
          </a:prstGeom>
          <a:noFill/>
        </p:spPr>
        <p:txBody>
          <a:bodyPr wrap="square" rtlCol="0">
            <a:spAutoFit/>
          </a:bodyPr>
          <a:lstStyle/>
          <a:p>
            <a:r>
              <a:rPr lang="en-GB" dirty="0">
                <a:solidFill>
                  <a:srgbClr val="FF0000"/>
                </a:solidFill>
                <a:latin typeface="Comic Sans MS" panose="030F0702030302020204" pitchFamily="66" charset="0"/>
              </a:rPr>
              <a:t>Our prayer board </a:t>
            </a:r>
            <a:r>
              <a:rPr lang="en-GB" dirty="0">
                <a:latin typeface="Comic Sans MS" panose="030F0702030302020204" pitchFamily="66" charset="0"/>
              </a:rPr>
              <a:t>was inspired and designed by Rohan in Year 6. He was feeling worried about a relative who was ill and asked to write a prayer. He thought it would be nice to share this and so the board was created in the library.</a:t>
            </a:r>
          </a:p>
          <a:p>
            <a:endParaRPr lang="en-GB" dirty="0">
              <a:latin typeface="Comic Sans MS" panose="030F0702030302020204" pitchFamily="66" charset="0"/>
            </a:endParaRPr>
          </a:p>
        </p:txBody>
      </p:sp>
      <p:pic>
        <p:nvPicPr>
          <p:cNvPr id="4" name="Picture 3">
            <a:extLst>
              <a:ext uri="{FF2B5EF4-FFF2-40B4-BE49-F238E27FC236}">
                <a16:creationId xmlns:a16="http://schemas.microsoft.com/office/drawing/2014/main" id="{4562563E-81FA-9CC3-DFEF-C9210674C727}"/>
              </a:ext>
            </a:extLst>
          </p:cNvPr>
          <p:cNvPicPr>
            <a:picLocks noChangeAspect="1"/>
          </p:cNvPicPr>
          <p:nvPr/>
        </p:nvPicPr>
        <p:blipFill rotWithShape="1">
          <a:blip r:embed="rId3"/>
          <a:srcRect l="13517" r="17160" b="-1000"/>
          <a:stretch/>
        </p:blipFill>
        <p:spPr>
          <a:xfrm>
            <a:off x="6147016" y="2314989"/>
            <a:ext cx="1783080" cy="2597825"/>
          </a:xfrm>
          <a:prstGeom prst="rect">
            <a:avLst/>
          </a:prstGeom>
        </p:spPr>
      </p:pic>
      <p:sp>
        <p:nvSpPr>
          <p:cNvPr id="5" name="TextBox 4">
            <a:extLst>
              <a:ext uri="{FF2B5EF4-FFF2-40B4-BE49-F238E27FC236}">
                <a16:creationId xmlns:a16="http://schemas.microsoft.com/office/drawing/2014/main" id="{1BD93367-0866-88E5-804F-4A086A0DF40E}"/>
              </a:ext>
            </a:extLst>
          </p:cNvPr>
          <p:cNvSpPr txBox="1"/>
          <p:nvPr/>
        </p:nvSpPr>
        <p:spPr>
          <a:xfrm>
            <a:off x="8022025" y="2873095"/>
            <a:ext cx="3660084" cy="2862322"/>
          </a:xfrm>
          <a:prstGeom prst="rect">
            <a:avLst/>
          </a:prstGeom>
          <a:noFill/>
        </p:spPr>
        <p:txBody>
          <a:bodyPr wrap="square" rtlCol="0">
            <a:spAutoFit/>
          </a:bodyPr>
          <a:lstStyle/>
          <a:p>
            <a:r>
              <a:rPr lang="en-GB" dirty="0">
                <a:solidFill>
                  <a:srgbClr val="FF0000"/>
                </a:solidFill>
                <a:latin typeface="Comic Sans MS" panose="030F0702030302020204" pitchFamily="66" charset="0"/>
              </a:rPr>
              <a:t>The letters to heaven post-box</a:t>
            </a:r>
            <a:r>
              <a:rPr lang="en-GB" dirty="0">
                <a:latin typeface="Comic Sans MS" panose="030F0702030302020204" pitchFamily="66" charset="0"/>
              </a:rPr>
              <a:t>. This was the idea of Theo in Year 5. He liked to write letters to his dad in heaven and he thought it would be nice to share this to help others and so the post-box was installed and letters are collected for heaven in the library.</a:t>
            </a:r>
          </a:p>
          <a:p>
            <a:endParaRPr lang="en-GB" dirty="0">
              <a:latin typeface="Comic Sans MS" panose="030F0702030302020204" pitchFamily="66" charset="0"/>
            </a:endParaRPr>
          </a:p>
        </p:txBody>
      </p:sp>
      <p:pic>
        <p:nvPicPr>
          <p:cNvPr id="6" name="Picture 5">
            <a:extLst>
              <a:ext uri="{FF2B5EF4-FFF2-40B4-BE49-F238E27FC236}">
                <a16:creationId xmlns:a16="http://schemas.microsoft.com/office/drawing/2014/main" id="{319055BD-2AAA-C8B4-3F0E-4B38B87508C3}"/>
              </a:ext>
            </a:extLst>
          </p:cNvPr>
          <p:cNvPicPr>
            <a:picLocks noChangeAspect="1"/>
          </p:cNvPicPr>
          <p:nvPr/>
        </p:nvPicPr>
        <p:blipFill>
          <a:blip r:embed="rId4"/>
          <a:stretch>
            <a:fillRect/>
          </a:stretch>
        </p:blipFill>
        <p:spPr>
          <a:xfrm>
            <a:off x="3588531" y="3116943"/>
            <a:ext cx="2466556" cy="3048000"/>
          </a:xfrm>
          <a:prstGeom prst="rect">
            <a:avLst/>
          </a:prstGeom>
        </p:spPr>
      </p:pic>
      <p:sp>
        <p:nvSpPr>
          <p:cNvPr id="7" name="TextBox 6">
            <a:extLst>
              <a:ext uri="{FF2B5EF4-FFF2-40B4-BE49-F238E27FC236}">
                <a16:creationId xmlns:a16="http://schemas.microsoft.com/office/drawing/2014/main" id="{8D365975-622C-622B-2EA3-B03F87E63810}"/>
              </a:ext>
            </a:extLst>
          </p:cNvPr>
          <p:cNvSpPr txBox="1"/>
          <p:nvPr/>
        </p:nvSpPr>
        <p:spPr>
          <a:xfrm>
            <a:off x="651510" y="4229100"/>
            <a:ext cx="2664536" cy="1477328"/>
          </a:xfrm>
          <a:prstGeom prst="rect">
            <a:avLst/>
          </a:prstGeom>
          <a:noFill/>
        </p:spPr>
        <p:txBody>
          <a:bodyPr wrap="square" rtlCol="0">
            <a:spAutoFit/>
          </a:bodyPr>
          <a:lstStyle/>
          <a:p>
            <a:r>
              <a:rPr lang="en-GB" dirty="0">
                <a:solidFill>
                  <a:srgbClr val="FF0000"/>
                </a:solidFill>
                <a:latin typeface="Comic Sans MS" panose="030F0702030302020204" pitchFamily="66" charset="0"/>
              </a:rPr>
              <a:t>Our Lady of Lourdes – </a:t>
            </a:r>
            <a:r>
              <a:rPr lang="en-GB" dirty="0">
                <a:latin typeface="Comic Sans MS" panose="030F0702030302020204" pitchFamily="66" charset="0"/>
              </a:rPr>
              <a:t>we offer our intentions to Our lady when we have family and friends who are ill. </a:t>
            </a:r>
          </a:p>
        </p:txBody>
      </p:sp>
    </p:spTree>
    <p:extLst>
      <p:ext uri="{BB962C8B-B14F-4D97-AF65-F5344CB8AC3E}">
        <p14:creationId xmlns:p14="http://schemas.microsoft.com/office/powerpoint/2010/main" val="2748511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6AD21D-555F-6557-6F80-E9426676D6A3}"/>
              </a:ext>
            </a:extLst>
          </p:cNvPr>
          <p:cNvPicPr>
            <a:picLocks noChangeAspect="1"/>
          </p:cNvPicPr>
          <p:nvPr/>
        </p:nvPicPr>
        <p:blipFill>
          <a:blip r:embed="rId2"/>
          <a:stretch>
            <a:fillRect/>
          </a:stretch>
        </p:blipFill>
        <p:spPr>
          <a:xfrm>
            <a:off x="4600846" y="1633232"/>
            <a:ext cx="2786742" cy="4649163"/>
          </a:xfrm>
          <a:prstGeom prst="rect">
            <a:avLst/>
          </a:prstGeom>
        </p:spPr>
      </p:pic>
      <p:pic>
        <p:nvPicPr>
          <p:cNvPr id="3" name="Picture 2">
            <a:extLst>
              <a:ext uri="{FF2B5EF4-FFF2-40B4-BE49-F238E27FC236}">
                <a16:creationId xmlns:a16="http://schemas.microsoft.com/office/drawing/2014/main" id="{6265495C-161F-BF58-B8ED-600829F98302}"/>
              </a:ext>
            </a:extLst>
          </p:cNvPr>
          <p:cNvPicPr>
            <a:picLocks noChangeAspect="1"/>
          </p:cNvPicPr>
          <p:nvPr/>
        </p:nvPicPr>
        <p:blipFill rotWithShape="1">
          <a:blip r:embed="rId3"/>
          <a:srcRect l="9047" t="11549" r="14286" b="22381"/>
          <a:stretch/>
        </p:blipFill>
        <p:spPr>
          <a:xfrm>
            <a:off x="1037770" y="1911843"/>
            <a:ext cx="3077029" cy="1988820"/>
          </a:xfrm>
          <a:prstGeom prst="rect">
            <a:avLst/>
          </a:prstGeom>
        </p:spPr>
      </p:pic>
      <p:pic>
        <p:nvPicPr>
          <p:cNvPr id="4" name="Picture 3">
            <a:extLst>
              <a:ext uri="{FF2B5EF4-FFF2-40B4-BE49-F238E27FC236}">
                <a16:creationId xmlns:a16="http://schemas.microsoft.com/office/drawing/2014/main" id="{06CDAA83-BCA6-F4F5-8D9E-7ECAAA825A2F}"/>
              </a:ext>
            </a:extLst>
          </p:cNvPr>
          <p:cNvPicPr>
            <a:picLocks noChangeAspect="1"/>
          </p:cNvPicPr>
          <p:nvPr/>
        </p:nvPicPr>
        <p:blipFill rotWithShape="1">
          <a:blip r:embed="rId4"/>
          <a:srcRect l="7423" t="7718" r="8381"/>
          <a:stretch/>
        </p:blipFill>
        <p:spPr>
          <a:xfrm>
            <a:off x="7700973" y="1284546"/>
            <a:ext cx="2798481" cy="2109557"/>
          </a:xfrm>
          <a:prstGeom prst="rect">
            <a:avLst/>
          </a:prstGeom>
        </p:spPr>
      </p:pic>
      <p:pic>
        <p:nvPicPr>
          <p:cNvPr id="5" name="Picture 4">
            <a:extLst>
              <a:ext uri="{FF2B5EF4-FFF2-40B4-BE49-F238E27FC236}">
                <a16:creationId xmlns:a16="http://schemas.microsoft.com/office/drawing/2014/main" id="{82E9C67D-A853-0286-CDAD-75F008D4F04C}"/>
              </a:ext>
            </a:extLst>
          </p:cNvPr>
          <p:cNvPicPr>
            <a:picLocks noChangeAspect="1"/>
          </p:cNvPicPr>
          <p:nvPr/>
        </p:nvPicPr>
        <p:blipFill rotWithShape="1">
          <a:blip r:embed="rId5"/>
          <a:srcRect l="7913"/>
          <a:stretch/>
        </p:blipFill>
        <p:spPr>
          <a:xfrm>
            <a:off x="7480722" y="3639883"/>
            <a:ext cx="3238982" cy="2637971"/>
          </a:xfrm>
          <a:prstGeom prst="rect">
            <a:avLst/>
          </a:prstGeom>
        </p:spPr>
      </p:pic>
      <p:pic>
        <p:nvPicPr>
          <p:cNvPr id="6" name="Picture 5">
            <a:extLst>
              <a:ext uri="{FF2B5EF4-FFF2-40B4-BE49-F238E27FC236}">
                <a16:creationId xmlns:a16="http://schemas.microsoft.com/office/drawing/2014/main" id="{DFEFCA82-7369-46C4-140C-827C24465F12}"/>
              </a:ext>
            </a:extLst>
          </p:cNvPr>
          <p:cNvPicPr>
            <a:picLocks noChangeAspect="1"/>
          </p:cNvPicPr>
          <p:nvPr/>
        </p:nvPicPr>
        <p:blipFill rotWithShape="1">
          <a:blip r:embed="rId6"/>
          <a:srcRect b="13000"/>
          <a:stretch/>
        </p:blipFill>
        <p:spPr>
          <a:xfrm>
            <a:off x="972456" y="4289034"/>
            <a:ext cx="3207659" cy="1988820"/>
          </a:xfrm>
          <a:prstGeom prst="rect">
            <a:avLst/>
          </a:prstGeom>
        </p:spPr>
      </p:pic>
      <p:sp>
        <p:nvSpPr>
          <p:cNvPr id="7" name="TextBox 6">
            <a:extLst>
              <a:ext uri="{FF2B5EF4-FFF2-40B4-BE49-F238E27FC236}">
                <a16:creationId xmlns:a16="http://schemas.microsoft.com/office/drawing/2014/main" id="{D303083B-7DA3-489C-7D0A-2AB271F68EDC}"/>
              </a:ext>
            </a:extLst>
          </p:cNvPr>
          <p:cNvSpPr txBox="1"/>
          <p:nvPr/>
        </p:nvSpPr>
        <p:spPr>
          <a:xfrm>
            <a:off x="1108710" y="575605"/>
            <a:ext cx="10206989" cy="646331"/>
          </a:xfrm>
          <a:prstGeom prst="rect">
            <a:avLst/>
          </a:prstGeom>
          <a:noFill/>
        </p:spPr>
        <p:txBody>
          <a:bodyPr wrap="square" rtlCol="0">
            <a:spAutoFit/>
          </a:bodyPr>
          <a:lstStyle/>
          <a:p>
            <a:r>
              <a:rPr lang="en-GB" dirty="0">
                <a:latin typeface="Comic Sans MS" panose="030F0702030302020204" pitchFamily="66" charset="0"/>
              </a:rPr>
              <a:t>This is a famous painting called </a:t>
            </a:r>
            <a:r>
              <a:rPr lang="en-GB" dirty="0">
                <a:solidFill>
                  <a:srgbClr val="FF0000"/>
                </a:solidFill>
                <a:latin typeface="Comic Sans MS" panose="030F0702030302020204" pitchFamily="66" charset="0"/>
              </a:rPr>
              <a:t>“Jesus the Light of the World” </a:t>
            </a:r>
            <a:r>
              <a:rPr lang="en-GB" dirty="0">
                <a:latin typeface="Comic Sans MS" panose="030F0702030302020204" pitchFamily="66" charset="0"/>
              </a:rPr>
              <a:t>It reminds us that Jesus is always waiting for us to open up our hearts to Him so that he can guide and protect us. </a:t>
            </a:r>
          </a:p>
        </p:txBody>
      </p:sp>
    </p:spTree>
    <p:extLst>
      <p:ext uri="{BB962C8B-B14F-4D97-AF65-F5344CB8AC3E}">
        <p14:creationId xmlns:p14="http://schemas.microsoft.com/office/powerpoint/2010/main" val="3138154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2AD4F3-17A7-04F2-BAA5-B8881E9DEE64}"/>
              </a:ext>
            </a:extLst>
          </p:cNvPr>
          <p:cNvPicPr>
            <a:picLocks noChangeAspect="1"/>
          </p:cNvPicPr>
          <p:nvPr/>
        </p:nvPicPr>
        <p:blipFill>
          <a:blip r:embed="rId2"/>
          <a:stretch>
            <a:fillRect/>
          </a:stretch>
        </p:blipFill>
        <p:spPr>
          <a:xfrm>
            <a:off x="788670" y="577214"/>
            <a:ext cx="5307330" cy="3811906"/>
          </a:xfrm>
          <a:prstGeom prst="rect">
            <a:avLst/>
          </a:prstGeom>
        </p:spPr>
      </p:pic>
      <p:pic>
        <p:nvPicPr>
          <p:cNvPr id="4" name="Picture 3">
            <a:extLst>
              <a:ext uri="{FF2B5EF4-FFF2-40B4-BE49-F238E27FC236}">
                <a16:creationId xmlns:a16="http://schemas.microsoft.com/office/drawing/2014/main" id="{66D88A0C-4C5C-2A55-BF6D-9DA328F8C1CE}"/>
              </a:ext>
            </a:extLst>
          </p:cNvPr>
          <p:cNvPicPr>
            <a:picLocks noChangeAspect="1"/>
          </p:cNvPicPr>
          <p:nvPr/>
        </p:nvPicPr>
        <p:blipFill rotWithShape="1">
          <a:blip r:embed="rId3"/>
          <a:srcRect l="2803" t="3462" r="4286" b="3562"/>
          <a:stretch/>
        </p:blipFill>
        <p:spPr>
          <a:xfrm>
            <a:off x="6812280" y="902969"/>
            <a:ext cx="1988820" cy="2811781"/>
          </a:xfrm>
          <a:prstGeom prst="rect">
            <a:avLst/>
          </a:prstGeom>
        </p:spPr>
      </p:pic>
      <p:pic>
        <p:nvPicPr>
          <p:cNvPr id="6" name="Picture 5">
            <a:extLst>
              <a:ext uri="{FF2B5EF4-FFF2-40B4-BE49-F238E27FC236}">
                <a16:creationId xmlns:a16="http://schemas.microsoft.com/office/drawing/2014/main" id="{7EF35AC8-410E-B8E8-8337-CA90E4D06251}"/>
              </a:ext>
            </a:extLst>
          </p:cNvPr>
          <p:cNvPicPr>
            <a:picLocks noChangeAspect="1"/>
          </p:cNvPicPr>
          <p:nvPr/>
        </p:nvPicPr>
        <p:blipFill>
          <a:blip r:embed="rId4"/>
          <a:stretch>
            <a:fillRect/>
          </a:stretch>
        </p:blipFill>
        <p:spPr>
          <a:xfrm>
            <a:off x="9151620" y="973454"/>
            <a:ext cx="1827396" cy="2670810"/>
          </a:xfrm>
          <a:prstGeom prst="rect">
            <a:avLst/>
          </a:prstGeom>
        </p:spPr>
      </p:pic>
      <p:pic>
        <p:nvPicPr>
          <p:cNvPr id="8" name="Picture 7">
            <a:extLst>
              <a:ext uri="{FF2B5EF4-FFF2-40B4-BE49-F238E27FC236}">
                <a16:creationId xmlns:a16="http://schemas.microsoft.com/office/drawing/2014/main" id="{B10E40C7-F3F2-3A5E-BBD8-54E570B5D89A}"/>
              </a:ext>
            </a:extLst>
          </p:cNvPr>
          <p:cNvPicPr>
            <a:picLocks noChangeAspect="1"/>
          </p:cNvPicPr>
          <p:nvPr/>
        </p:nvPicPr>
        <p:blipFill>
          <a:blip r:embed="rId5"/>
          <a:stretch>
            <a:fillRect/>
          </a:stretch>
        </p:blipFill>
        <p:spPr>
          <a:xfrm>
            <a:off x="8076497" y="3714750"/>
            <a:ext cx="1988821" cy="2537460"/>
          </a:xfrm>
          <a:prstGeom prst="rect">
            <a:avLst/>
          </a:prstGeom>
        </p:spPr>
      </p:pic>
      <p:sp>
        <p:nvSpPr>
          <p:cNvPr id="9" name="TextBox 8">
            <a:extLst>
              <a:ext uri="{FF2B5EF4-FFF2-40B4-BE49-F238E27FC236}">
                <a16:creationId xmlns:a16="http://schemas.microsoft.com/office/drawing/2014/main" id="{DB076E2A-5CD3-7678-B2FD-C77724902AEF}"/>
              </a:ext>
            </a:extLst>
          </p:cNvPr>
          <p:cNvSpPr txBox="1"/>
          <p:nvPr/>
        </p:nvSpPr>
        <p:spPr>
          <a:xfrm>
            <a:off x="712119" y="4561248"/>
            <a:ext cx="6732270" cy="1754326"/>
          </a:xfrm>
          <a:prstGeom prst="rect">
            <a:avLst/>
          </a:prstGeom>
          <a:noFill/>
        </p:spPr>
        <p:txBody>
          <a:bodyPr wrap="square" rtlCol="0">
            <a:spAutoFit/>
          </a:bodyPr>
          <a:lstStyle/>
          <a:p>
            <a:r>
              <a:rPr lang="en-GB" dirty="0">
                <a:solidFill>
                  <a:srgbClr val="FF0000"/>
                </a:solidFill>
                <a:latin typeface="Comic Sans MS" panose="030F0702030302020204" pitchFamily="66" charset="0"/>
              </a:rPr>
              <a:t>Say no to Bullying </a:t>
            </a:r>
            <a:r>
              <a:rPr lang="en-GB" dirty="0">
                <a:latin typeface="Comic Sans MS" panose="030F0702030302020204" pitchFamily="66" charset="0"/>
              </a:rPr>
              <a:t>: At St Mary of the Angels, we try to be kind to everyone so that no one feels bullied. We created this display to remind everyone that we are all special and that we should show respect and kindness to everyone so that we can show </a:t>
            </a:r>
            <a:r>
              <a:rPr lang="en-GB" dirty="0">
                <a:solidFill>
                  <a:srgbClr val="FF0000"/>
                </a:solidFill>
                <a:latin typeface="Comic Sans MS" panose="030F0702030302020204" pitchFamily="66" charset="0"/>
              </a:rPr>
              <a:t>Human Dignity for the Common Good and be a Peacemaker.</a:t>
            </a:r>
          </a:p>
        </p:txBody>
      </p:sp>
    </p:spTree>
    <p:extLst>
      <p:ext uri="{BB962C8B-B14F-4D97-AF65-F5344CB8AC3E}">
        <p14:creationId xmlns:p14="http://schemas.microsoft.com/office/powerpoint/2010/main" val="164340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28392E-E6E3-AA59-FACB-A3890647DB31}"/>
              </a:ext>
            </a:extLst>
          </p:cNvPr>
          <p:cNvPicPr>
            <a:picLocks noChangeAspect="1"/>
          </p:cNvPicPr>
          <p:nvPr/>
        </p:nvPicPr>
        <p:blipFill rotWithShape="1">
          <a:blip r:embed="rId2"/>
          <a:srcRect l="6797" t="12256" r="206" b="30484"/>
          <a:stretch/>
        </p:blipFill>
        <p:spPr>
          <a:xfrm>
            <a:off x="1131570" y="628649"/>
            <a:ext cx="3440430" cy="1588770"/>
          </a:xfrm>
          <a:prstGeom prst="rect">
            <a:avLst/>
          </a:prstGeom>
        </p:spPr>
      </p:pic>
      <p:pic>
        <p:nvPicPr>
          <p:cNvPr id="5" name="Picture 4">
            <a:extLst>
              <a:ext uri="{FF2B5EF4-FFF2-40B4-BE49-F238E27FC236}">
                <a16:creationId xmlns:a16="http://schemas.microsoft.com/office/drawing/2014/main" id="{A16E7EDA-2B4C-0E1D-231D-03F1221F2C4A}"/>
              </a:ext>
            </a:extLst>
          </p:cNvPr>
          <p:cNvPicPr>
            <a:picLocks noChangeAspect="1"/>
          </p:cNvPicPr>
          <p:nvPr/>
        </p:nvPicPr>
        <p:blipFill>
          <a:blip r:embed="rId3"/>
          <a:stretch>
            <a:fillRect/>
          </a:stretch>
        </p:blipFill>
        <p:spPr>
          <a:xfrm>
            <a:off x="4572000" y="3996395"/>
            <a:ext cx="3048000" cy="2286000"/>
          </a:xfrm>
          <a:prstGeom prst="rect">
            <a:avLst/>
          </a:prstGeom>
        </p:spPr>
      </p:pic>
      <p:pic>
        <p:nvPicPr>
          <p:cNvPr id="6" name="Picture 5">
            <a:extLst>
              <a:ext uri="{FF2B5EF4-FFF2-40B4-BE49-F238E27FC236}">
                <a16:creationId xmlns:a16="http://schemas.microsoft.com/office/drawing/2014/main" id="{25698E4C-80E8-B73F-0F45-96FB00A2659F}"/>
              </a:ext>
            </a:extLst>
          </p:cNvPr>
          <p:cNvPicPr>
            <a:picLocks noChangeAspect="1"/>
          </p:cNvPicPr>
          <p:nvPr/>
        </p:nvPicPr>
        <p:blipFill rotWithShape="1">
          <a:blip r:embed="rId4"/>
          <a:srcRect l="6192" t="7396" r="6501" b="13902"/>
          <a:stretch/>
        </p:blipFill>
        <p:spPr>
          <a:xfrm>
            <a:off x="880110" y="2343149"/>
            <a:ext cx="3223256" cy="2103121"/>
          </a:xfrm>
          <a:prstGeom prst="rect">
            <a:avLst/>
          </a:prstGeom>
        </p:spPr>
      </p:pic>
      <p:pic>
        <p:nvPicPr>
          <p:cNvPr id="7" name="Picture 6">
            <a:extLst>
              <a:ext uri="{FF2B5EF4-FFF2-40B4-BE49-F238E27FC236}">
                <a16:creationId xmlns:a16="http://schemas.microsoft.com/office/drawing/2014/main" id="{AA0EFE38-216D-47A3-7181-9DCA93561B13}"/>
              </a:ext>
            </a:extLst>
          </p:cNvPr>
          <p:cNvPicPr>
            <a:picLocks noChangeAspect="1"/>
          </p:cNvPicPr>
          <p:nvPr/>
        </p:nvPicPr>
        <p:blipFill rotWithShape="1">
          <a:blip r:embed="rId5"/>
          <a:srcRect t="10001" r="1125" b="20499"/>
          <a:stretch/>
        </p:blipFill>
        <p:spPr>
          <a:xfrm>
            <a:off x="651510" y="4697731"/>
            <a:ext cx="3013712" cy="1588770"/>
          </a:xfrm>
          <a:prstGeom prst="rect">
            <a:avLst/>
          </a:prstGeom>
        </p:spPr>
      </p:pic>
      <p:pic>
        <p:nvPicPr>
          <p:cNvPr id="8" name="Picture 7">
            <a:extLst>
              <a:ext uri="{FF2B5EF4-FFF2-40B4-BE49-F238E27FC236}">
                <a16:creationId xmlns:a16="http://schemas.microsoft.com/office/drawing/2014/main" id="{EC8C89F6-9DE4-BC60-92B6-C7F0E2D168A5}"/>
              </a:ext>
            </a:extLst>
          </p:cNvPr>
          <p:cNvPicPr>
            <a:picLocks noChangeAspect="1"/>
          </p:cNvPicPr>
          <p:nvPr/>
        </p:nvPicPr>
        <p:blipFill rotWithShape="1">
          <a:blip r:embed="rId6"/>
          <a:srcRect t="9500" b="14500"/>
          <a:stretch/>
        </p:blipFill>
        <p:spPr>
          <a:xfrm>
            <a:off x="8092444" y="4446270"/>
            <a:ext cx="3048000" cy="1737360"/>
          </a:xfrm>
          <a:prstGeom prst="rect">
            <a:avLst/>
          </a:prstGeom>
        </p:spPr>
      </p:pic>
      <p:pic>
        <p:nvPicPr>
          <p:cNvPr id="9" name="Picture 8">
            <a:extLst>
              <a:ext uri="{FF2B5EF4-FFF2-40B4-BE49-F238E27FC236}">
                <a16:creationId xmlns:a16="http://schemas.microsoft.com/office/drawing/2014/main" id="{978F0D43-D17D-9DAE-27BD-39FA7AA5F289}"/>
              </a:ext>
            </a:extLst>
          </p:cNvPr>
          <p:cNvPicPr>
            <a:picLocks noChangeAspect="1"/>
          </p:cNvPicPr>
          <p:nvPr/>
        </p:nvPicPr>
        <p:blipFill>
          <a:blip r:embed="rId7"/>
          <a:stretch>
            <a:fillRect/>
          </a:stretch>
        </p:blipFill>
        <p:spPr>
          <a:xfrm>
            <a:off x="8347714" y="2048110"/>
            <a:ext cx="3048000" cy="2286000"/>
          </a:xfrm>
          <a:prstGeom prst="rect">
            <a:avLst/>
          </a:prstGeom>
        </p:spPr>
      </p:pic>
      <p:pic>
        <p:nvPicPr>
          <p:cNvPr id="10" name="Picture 9">
            <a:extLst>
              <a:ext uri="{FF2B5EF4-FFF2-40B4-BE49-F238E27FC236}">
                <a16:creationId xmlns:a16="http://schemas.microsoft.com/office/drawing/2014/main" id="{842FD3AD-B3E2-A1F1-40FC-5AA52CDA914F}"/>
              </a:ext>
            </a:extLst>
          </p:cNvPr>
          <p:cNvPicPr>
            <a:picLocks noChangeAspect="1"/>
          </p:cNvPicPr>
          <p:nvPr/>
        </p:nvPicPr>
        <p:blipFill rotWithShape="1">
          <a:blip r:embed="rId8"/>
          <a:srcRect l="7500" t="8000"/>
          <a:stretch/>
        </p:blipFill>
        <p:spPr>
          <a:xfrm>
            <a:off x="4695825" y="2059540"/>
            <a:ext cx="2819396" cy="2103122"/>
          </a:xfrm>
          <a:prstGeom prst="rect">
            <a:avLst/>
          </a:prstGeom>
        </p:spPr>
      </p:pic>
      <p:sp>
        <p:nvSpPr>
          <p:cNvPr id="2" name="TextBox 1">
            <a:extLst>
              <a:ext uri="{FF2B5EF4-FFF2-40B4-BE49-F238E27FC236}">
                <a16:creationId xmlns:a16="http://schemas.microsoft.com/office/drawing/2014/main" id="{15D614AD-2223-DC30-E11F-51735292C506}"/>
              </a:ext>
            </a:extLst>
          </p:cNvPr>
          <p:cNvSpPr txBox="1"/>
          <p:nvPr/>
        </p:nvSpPr>
        <p:spPr>
          <a:xfrm>
            <a:off x="4844422" y="575605"/>
            <a:ext cx="6471277" cy="1200329"/>
          </a:xfrm>
          <a:prstGeom prst="rect">
            <a:avLst/>
          </a:prstGeom>
          <a:noFill/>
        </p:spPr>
        <p:txBody>
          <a:bodyPr wrap="square" rtlCol="0">
            <a:spAutoFit/>
          </a:bodyPr>
          <a:lstStyle/>
          <a:p>
            <a:r>
              <a:rPr lang="en-GB" dirty="0">
                <a:latin typeface="Comic Sans MS" panose="030F0702030302020204" pitchFamily="66" charset="0"/>
              </a:rPr>
              <a:t>All around the corridor you will see pictures of examples of how we can show our</a:t>
            </a:r>
            <a:r>
              <a:rPr lang="en-GB" dirty="0">
                <a:solidFill>
                  <a:srgbClr val="FF0000"/>
                </a:solidFill>
                <a:latin typeface="Comic Sans MS" panose="030F0702030302020204" pitchFamily="66" charset="0"/>
              </a:rPr>
              <a:t> Mission Statement and Gospel Values </a:t>
            </a:r>
            <a:r>
              <a:rPr lang="en-GB" dirty="0">
                <a:latin typeface="Comic Sans MS" panose="030F0702030302020204" pitchFamily="66" charset="0"/>
              </a:rPr>
              <a:t>through our actions  - there is also a link to scripture.</a:t>
            </a:r>
          </a:p>
        </p:txBody>
      </p:sp>
    </p:spTree>
    <p:extLst>
      <p:ext uri="{BB962C8B-B14F-4D97-AF65-F5344CB8AC3E}">
        <p14:creationId xmlns:p14="http://schemas.microsoft.com/office/powerpoint/2010/main" val="67732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F6D59F-7912-7381-0207-3AC4B8705B1F}"/>
              </a:ext>
            </a:extLst>
          </p:cNvPr>
          <p:cNvPicPr>
            <a:picLocks noChangeAspect="1"/>
          </p:cNvPicPr>
          <p:nvPr/>
        </p:nvPicPr>
        <p:blipFill>
          <a:blip r:embed="rId2"/>
          <a:stretch>
            <a:fillRect/>
          </a:stretch>
        </p:blipFill>
        <p:spPr>
          <a:xfrm>
            <a:off x="609600" y="853440"/>
            <a:ext cx="2286000" cy="3048000"/>
          </a:xfrm>
          <a:prstGeom prst="rect">
            <a:avLst/>
          </a:prstGeom>
        </p:spPr>
      </p:pic>
      <p:pic>
        <p:nvPicPr>
          <p:cNvPr id="3" name="Picture 2">
            <a:extLst>
              <a:ext uri="{FF2B5EF4-FFF2-40B4-BE49-F238E27FC236}">
                <a16:creationId xmlns:a16="http://schemas.microsoft.com/office/drawing/2014/main" id="{D0367A93-483E-5F7B-EA83-7896F833FC95}"/>
              </a:ext>
            </a:extLst>
          </p:cNvPr>
          <p:cNvPicPr>
            <a:picLocks noChangeAspect="1"/>
          </p:cNvPicPr>
          <p:nvPr/>
        </p:nvPicPr>
        <p:blipFill rotWithShape="1">
          <a:blip r:embed="rId3"/>
          <a:srcRect t="11750" b="5000"/>
          <a:stretch/>
        </p:blipFill>
        <p:spPr>
          <a:xfrm>
            <a:off x="5659394" y="1686223"/>
            <a:ext cx="2286000" cy="2537460"/>
          </a:xfrm>
          <a:prstGeom prst="rect">
            <a:avLst/>
          </a:prstGeom>
        </p:spPr>
      </p:pic>
      <p:pic>
        <p:nvPicPr>
          <p:cNvPr id="4" name="Picture 3">
            <a:extLst>
              <a:ext uri="{FF2B5EF4-FFF2-40B4-BE49-F238E27FC236}">
                <a16:creationId xmlns:a16="http://schemas.microsoft.com/office/drawing/2014/main" id="{57EAF35C-80FA-7B98-DB5D-20FFA62A5CD3}"/>
              </a:ext>
            </a:extLst>
          </p:cNvPr>
          <p:cNvPicPr>
            <a:picLocks noChangeAspect="1"/>
          </p:cNvPicPr>
          <p:nvPr/>
        </p:nvPicPr>
        <p:blipFill>
          <a:blip r:embed="rId4"/>
          <a:stretch>
            <a:fillRect/>
          </a:stretch>
        </p:blipFill>
        <p:spPr>
          <a:xfrm>
            <a:off x="9051834" y="670560"/>
            <a:ext cx="2286000" cy="3048000"/>
          </a:xfrm>
          <a:prstGeom prst="rect">
            <a:avLst/>
          </a:prstGeom>
        </p:spPr>
      </p:pic>
      <p:pic>
        <p:nvPicPr>
          <p:cNvPr id="5" name="Picture 4">
            <a:extLst>
              <a:ext uri="{FF2B5EF4-FFF2-40B4-BE49-F238E27FC236}">
                <a16:creationId xmlns:a16="http://schemas.microsoft.com/office/drawing/2014/main" id="{7E974C5A-ABB9-EEE5-FF4E-FA8AD83A09D3}"/>
              </a:ext>
            </a:extLst>
          </p:cNvPr>
          <p:cNvPicPr>
            <a:picLocks noChangeAspect="1"/>
          </p:cNvPicPr>
          <p:nvPr/>
        </p:nvPicPr>
        <p:blipFill>
          <a:blip r:embed="rId5"/>
          <a:stretch>
            <a:fillRect/>
          </a:stretch>
        </p:blipFill>
        <p:spPr>
          <a:xfrm>
            <a:off x="8013974" y="4084320"/>
            <a:ext cx="3048000" cy="2286000"/>
          </a:xfrm>
          <a:prstGeom prst="rect">
            <a:avLst/>
          </a:prstGeom>
        </p:spPr>
      </p:pic>
      <p:pic>
        <p:nvPicPr>
          <p:cNvPr id="6" name="Picture 5">
            <a:extLst>
              <a:ext uri="{FF2B5EF4-FFF2-40B4-BE49-F238E27FC236}">
                <a16:creationId xmlns:a16="http://schemas.microsoft.com/office/drawing/2014/main" id="{B7E8A7BF-F0AF-AF30-B804-ABEF2262FA0B}"/>
              </a:ext>
            </a:extLst>
          </p:cNvPr>
          <p:cNvPicPr>
            <a:picLocks noChangeAspect="1"/>
          </p:cNvPicPr>
          <p:nvPr/>
        </p:nvPicPr>
        <p:blipFill>
          <a:blip r:embed="rId6"/>
          <a:stretch>
            <a:fillRect/>
          </a:stretch>
        </p:blipFill>
        <p:spPr>
          <a:xfrm>
            <a:off x="3016704" y="3139440"/>
            <a:ext cx="2286000" cy="3048000"/>
          </a:xfrm>
          <a:prstGeom prst="rect">
            <a:avLst/>
          </a:prstGeom>
        </p:spPr>
      </p:pic>
      <p:sp>
        <p:nvSpPr>
          <p:cNvPr id="7" name="TextBox 6">
            <a:extLst>
              <a:ext uri="{FF2B5EF4-FFF2-40B4-BE49-F238E27FC236}">
                <a16:creationId xmlns:a16="http://schemas.microsoft.com/office/drawing/2014/main" id="{DA50B548-C6A2-6E9E-A33F-F4AC81C276A5}"/>
              </a:ext>
            </a:extLst>
          </p:cNvPr>
          <p:cNvSpPr txBox="1"/>
          <p:nvPr/>
        </p:nvSpPr>
        <p:spPr>
          <a:xfrm>
            <a:off x="3234690" y="670560"/>
            <a:ext cx="5299710" cy="1015663"/>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Year of Prayer </a:t>
            </a:r>
            <a:r>
              <a:rPr lang="en-GB" sz="2000" dirty="0">
                <a:latin typeface="Comic Sans MS" panose="030F0702030302020204" pitchFamily="66" charset="0"/>
              </a:rPr>
              <a:t>– living in solidarity with the world when we say the Our Father prayer </a:t>
            </a:r>
          </a:p>
        </p:txBody>
      </p:sp>
    </p:spTree>
    <p:extLst>
      <p:ext uri="{BB962C8B-B14F-4D97-AF65-F5344CB8AC3E}">
        <p14:creationId xmlns:p14="http://schemas.microsoft.com/office/powerpoint/2010/main" val="52383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04C743-0568-9592-0F45-DB319643675C}"/>
              </a:ext>
            </a:extLst>
          </p:cNvPr>
          <p:cNvPicPr>
            <a:picLocks noChangeAspect="1"/>
          </p:cNvPicPr>
          <p:nvPr/>
        </p:nvPicPr>
        <p:blipFill rotWithShape="1">
          <a:blip r:embed="rId2"/>
          <a:srcRect l="23387" t="6706" r="12751"/>
          <a:stretch/>
        </p:blipFill>
        <p:spPr>
          <a:xfrm>
            <a:off x="892445" y="1963964"/>
            <a:ext cx="4659087" cy="4265386"/>
          </a:xfrm>
          <a:prstGeom prst="rect">
            <a:avLst/>
          </a:prstGeom>
        </p:spPr>
      </p:pic>
      <p:pic>
        <p:nvPicPr>
          <p:cNvPr id="3" name="Picture 2">
            <a:extLst>
              <a:ext uri="{FF2B5EF4-FFF2-40B4-BE49-F238E27FC236}">
                <a16:creationId xmlns:a16="http://schemas.microsoft.com/office/drawing/2014/main" id="{01F50DF0-63EA-D007-3730-49B42ED55C8E}"/>
              </a:ext>
            </a:extLst>
          </p:cNvPr>
          <p:cNvPicPr>
            <a:picLocks noChangeAspect="1"/>
          </p:cNvPicPr>
          <p:nvPr/>
        </p:nvPicPr>
        <p:blipFill rotWithShape="1">
          <a:blip r:embed="rId3"/>
          <a:srcRect l="811" t="6460" r="2781" b="10458"/>
          <a:stretch/>
        </p:blipFill>
        <p:spPr>
          <a:xfrm>
            <a:off x="6197601" y="1963965"/>
            <a:ext cx="5021944" cy="4132036"/>
          </a:xfrm>
          <a:prstGeom prst="rect">
            <a:avLst/>
          </a:prstGeom>
        </p:spPr>
      </p:pic>
      <p:sp>
        <p:nvSpPr>
          <p:cNvPr id="4" name="TextBox 3">
            <a:extLst>
              <a:ext uri="{FF2B5EF4-FFF2-40B4-BE49-F238E27FC236}">
                <a16:creationId xmlns:a16="http://schemas.microsoft.com/office/drawing/2014/main" id="{DAEE8D79-6B85-78F0-E96C-295534F808BB}"/>
              </a:ext>
            </a:extLst>
          </p:cNvPr>
          <p:cNvSpPr txBox="1"/>
          <p:nvPr/>
        </p:nvSpPr>
        <p:spPr>
          <a:xfrm>
            <a:off x="972455" y="628650"/>
            <a:ext cx="9703165" cy="923330"/>
          </a:xfrm>
          <a:prstGeom prst="rect">
            <a:avLst/>
          </a:prstGeom>
          <a:noFill/>
        </p:spPr>
        <p:txBody>
          <a:bodyPr wrap="square" rtlCol="0">
            <a:spAutoFit/>
          </a:bodyPr>
          <a:lstStyle/>
          <a:p>
            <a:r>
              <a:rPr lang="en-GB" dirty="0">
                <a:solidFill>
                  <a:srgbClr val="FF0000"/>
                </a:solidFill>
                <a:latin typeface="Comic Sans MS" panose="030F0702030302020204" pitchFamily="66" charset="0"/>
              </a:rPr>
              <a:t>St Teresa of Calcutta </a:t>
            </a:r>
            <a:r>
              <a:rPr lang="en-GB" dirty="0">
                <a:latin typeface="Comic Sans MS" panose="030F0702030302020204" pitchFamily="66" charset="0"/>
              </a:rPr>
              <a:t>is one of our class saints  - she inspires us with her words of wisdom. Her quotes are around our school to inspire us and remind us how to live our lives.  </a:t>
            </a:r>
          </a:p>
        </p:txBody>
      </p:sp>
    </p:spTree>
    <p:extLst>
      <p:ext uri="{BB962C8B-B14F-4D97-AF65-F5344CB8AC3E}">
        <p14:creationId xmlns:p14="http://schemas.microsoft.com/office/powerpoint/2010/main" val="291802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91EFEC-707A-F7B0-72B3-DF759763869B}"/>
              </a:ext>
            </a:extLst>
          </p:cNvPr>
          <p:cNvPicPr>
            <a:picLocks noChangeAspect="1"/>
          </p:cNvPicPr>
          <p:nvPr/>
        </p:nvPicPr>
        <p:blipFill rotWithShape="1">
          <a:blip r:embed="rId2"/>
          <a:srcRect l="8376" t="-717" r="14137"/>
          <a:stretch/>
        </p:blipFill>
        <p:spPr>
          <a:xfrm>
            <a:off x="864870" y="1954530"/>
            <a:ext cx="4050030" cy="4274820"/>
          </a:xfrm>
          <a:prstGeom prst="rect">
            <a:avLst/>
          </a:prstGeom>
        </p:spPr>
      </p:pic>
      <p:pic>
        <p:nvPicPr>
          <p:cNvPr id="3" name="Picture 2">
            <a:extLst>
              <a:ext uri="{FF2B5EF4-FFF2-40B4-BE49-F238E27FC236}">
                <a16:creationId xmlns:a16="http://schemas.microsoft.com/office/drawing/2014/main" id="{668F35D4-9604-63EA-06A2-89A50D06083E}"/>
              </a:ext>
            </a:extLst>
          </p:cNvPr>
          <p:cNvPicPr>
            <a:picLocks noChangeAspect="1"/>
          </p:cNvPicPr>
          <p:nvPr/>
        </p:nvPicPr>
        <p:blipFill rotWithShape="1">
          <a:blip r:embed="rId3"/>
          <a:srcRect t="7653" r="4255" b="9000"/>
          <a:stretch/>
        </p:blipFill>
        <p:spPr>
          <a:xfrm>
            <a:off x="8241030" y="1819735"/>
            <a:ext cx="3086100" cy="2287428"/>
          </a:xfrm>
          <a:prstGeom prst="rect">
            <a:avLst/>
          </a:prstGeom>
        </p:spPr>
      </p:pic>
      <p:pic>
        <p:nvPicPr>
          <p:cNvPr id="4" name="Picture 3">
            <a:extLst>
              <a:ext uri="{FF2B5EF4-FFF2-40B4-BE49-F238E27FC236}">
                <a16:creationId xmlns:a16="http://schemas.microsoft.com/office/drawing/2014/main" id="{DAB6C755-5D5B-1332-0272-F591B77FB8F0}"/>
              </a:ext>
            </a:extLst>
          </p:cNvPr>
          <p:cNvPicPr>
            <a:picLocks noChangeAspect="1"/>
          </p:cNvPicPr>
          <p:nvPr/>
        </p:nvPicPr>
        <p:blipFill rotWithShape="1">
          <a:blip r:embed="rId4"/>
          <a:srcRect l="3551" t="15155" r="6132" b="9250"/>
          <a:stretch/>
        </p:blipFill>
        <p:spPr>
          <a:xfrm>
            <a:off x="5291365" y="4277320"/>
            <a:ext cx="3537133" cy="2030253"/>
          </a:xfrm>
          <a:prstGeom prst="rect">
            <a:avLst/>
          </a:prstGeom>
        </p:spPr>
      </p:pic>
      <p:sp>
        <p:nvSpPr>
          <p:cNvPr id="5" name="TextBox 4">
            <a:extLst>
              <a:ext uri="{FF2B5EF4-FFF2-40B4-BE49-F238E27FC236}">
                <a16:creationId xmlns:a16="http://schemas.microsoft.com/office/drawing/2014/main" id="{EABB3A77-84EF-7F22-1B63-D0A0352221DE}"/>
              </a:ext>
            </a:extLst>
          </p:cNvPr>
          <p:cNvSpPr txBox="1"/>
          <p:nvPr/>
        </p:nvSpPr>
        <p:spPr>
          <a:xfrm>
            <a:off x="972455" y="628650"/>
            <a:ext cx="10434685" cy="923330"/>
          </a:xfrm>
          <a:prstGeom prst="rect">
            <a:avLst/>
          </a:prstGeom>
          <a:noFill/>
        </p:spPr>
        <p:txBody>
          <a:bodyPr wrap="square" rtlCol="0">
            <a:spAutoFit/>
          </a:bodyPr>
          <a:lstStyle/>
          <a:p>
            <a:r>
              <a:rPr lang="en-GB" dirty="0">
                <a:solidFill>
                  <a:srgbClr val="FF0000"/>
                </a:solidFill>
                <a:latin typeface="Comic Sans MS" panose="030F0702030302020204" pitchFamily="66" charset="0"/>
              </a:rPr>
              <a:t>St Teresa of Calcutta </a:t>
            </a:r>
            <a:r>
              <a:rPr lang="en-GB" dirty="0">
                <a:latin typeface="Comic Sans MS" panose="030F0702030302020204" pitchFamily="66" charset="0"/>
              </a:rPr>
              <a:t>is one of our class saints  - she inspires us with her words of wisdom. Her quotes are around our school to inspire us and remind us how to live our lives.  The saint station, encourages us to prayer with her and to show </a:t>
            </a:r>
            <a:r>
              <a:rPr lang="en-GB" dirty="0">
                <a:solidFill>
                  <a:srgbClr val="FF0000"/>
                </a:solidFill>
                <a:latin typeface="Comic Sans MS" panose="030F0702030302020204" pitchFamily="66" charset="0"/>
              </a:rPr>
              <a:t>solidarity</a:t>
            </a:r>
            <a:r>
              <a:rPr lang="en-GB" dirty="0">
                <a:latin typeface="Comic Sans MS" panose="030F0702030302020204" pitchFamily="66" charset="0"/>
              </a:rPr>
              <a:t> and </a:t>
            </a:r>
            <a:r>
              <a:rPr lang="en-GB" dirty="0">
                <a:solidFill>
                  <a:srgbClr val="FF0000"/>
                </a:solidFill>
                <a:latin typeface="Comic Sans MS" panose="030F0702030302020204" pitchFamily="66" charset="0"/>
              </a:rPr>
              <a:t>care for the poor.</a:t>
            </a:r>
          </a:p>
        </p:txBody>
      </p:sp>
    </p:spTree>
    <p:extLst>
      <p:ext uri="{BB962C8B-B14F-4D97-AF65-F5344CB8AC3E}">
        <p14:creationId xmlns:p14="http://schemas.microsoft.com/office/powerpoint/2010/main" val="130601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6FC0E6-55D6-FF0C-467E-ACAFE3D87234}"/>
              </a:ext>
            </a:extLst>
          </p:cNvPr>
          <p:cNvPicPr>
            <a:picLocks noChangeAspect="1"/>
          </p:cNvPicPr>
          <p:nvPr/>
        </p:nvPicPr>
        <p:blipFill rotWithShape="1">
          <a:blip r:embed="rId2"/>
          <a:srcRect t="8975" r="11475"/>
          <a:stretch/>
        </p:blipFill>
        <p:spPr>
          <a:xfrm>
            <a:off x="1205500" y="1173797"/>
            <a:ext cx="3423650" cy="4712653"/>
          </a:xfrm>
          <a:prstGeom prst="rect">
            <a:avLst/>
          </a:prstGeom>
        </p:spPr>
      </p:pic>
      <p:pic>
        <p:nvPicPr>
          <p:cNvPr id="3" name="Picture 2">
            <a:extLst>
              <a:ext uri="{FF2B5EF4-FFF2-40B4-BE49-F238E27FC236}">
                <a16:creationId xmlns:a16="http://schemas.microsoft.com/office/drawing/2014/main" id="{5F4DFAD6-E009-762E-A720-BAE03E3E09D3}"/>
              </a:ext>
            </a:extLst>
          </p:cNvPr>
          <p:cNvPicPr>
            <a:picLocks noChangeAspect="1"/>
          </p:cNvPicPr>
          <p:nvPr/>
        </p:nvPicPr>
        <p:blipFill rotWithShape="1">
          <a:blip r:embed="rId3"/>
          <a:srcRect l="3833" r="20166" b="15876"/>
          <a:stretch/>
        </p:blipFill>
        <p:spPr>
          <a:xfrm>
            <a:off x="5303520" y="3322320"/>
            <a:ext cx="2129064" cy="2564130"/>
          </a:xfrm>
          <a:prstGeom prst="rect">
            <a:avLst/>
          </a:prstGeom>
        </p:spPr>
      </p:pic>
      <p:sp>
        <p:nvSpPr>
          <p:cNvPr id="8" name="TextBox 7">
            <a:extLst>
              <a:ext uri="{FF2B5EF4-FFF2-40B4-BE49-F238E27FC236}">
                <a16:creationId xmlns:a16="http://schemas.microsoft.com/office/drawing/2014/main" id="{8D3EB682-956E-5CEF-CC30-20022D3B34A1}"/>
              </a:ext>
            </a:extLst>
          </p:cNvPr>
          <p:cNvSpPr txBox="1"/>
          <p:nvPr/>
        </p:nvSpPr>
        <p:spPr>
          <a:xfrm>
            <a:off x="5120640" y="1173796"/>
            <a:ext cx="6286500" cy="1754326"/>
          </a:xfrm>
          <a:prstGeom prst="rect">
            <a:avLst/>
          </a:prstGeom>
          <a:noFill/>
        </p:spPr>
        <p:txBody>
          <a:bodyPr wrap="square" rtlCol="0">
            <a:spAutoFit/>
          </a:bodyPr>
          <a:lstStyle/>
          <a:p>
            <a:r>
              <a:rPr lang="en-GB" dirty="0">
                <a:solidFill>
                  <a:srgbClr val="FF0000"/>
                </a:solidFill>
                <a:latin typeface="Comic Sans MS" panose="030F0702030302020204" pitchFamily="66" charset="0"/>
              </a:rPr>
              <a:t>St Cecilia </a:t>
            </a:r>
            <a:r>
              <a:rPr lang="en-GB" dirty="0">
                <a:latin typeface="Comic Sans MS" panose="030F0702030302020204" pitchFamily="66" charset="0"/>
              </a:rPr>
              <a:t>is another of our class saints  - she inspires us with her faith and loyalty to God.  She is patron saint of music and the saint station encourages us to prayer with her and to show </a:t>
            </a:r>
            <a:r>
              <a:rPr lang="en-GB" dirty="0">
                <a:solidFill>
                  <a:srgbClr val="FF0000"/>
                </a:solidFill>
                <a:latin typeface="Comic Sans MS" panose="030F0702030302020204" pitchFamily="66" charset="0"/>
              </a:rPr>
              <a:t>participation </a:t>
            </a:r>
            <a:r>
              <a:rPr lang="en-GB" dirty="0">
                <a:latin typeface="Comic Sans MS" panose="030F0702030302020204" pitchFamily="66" charset="0"/>
              </a:rPr>
              <a:t>by using our talents of singing and music to praise God. </a:t>
            </a:r>
          </a:p>
          <a:p>
            <a:r>
              <a:rPr lang="en-GB" dirty="0">
                <a:latin typeface="Comic Sans MS" panose="030F0702030302020204" pitchFamily="66" charset="0"/>
              </a:rPr>
              <a:t>When we sing we pray twice.</a:t>
            </a:r>
          </a:p>
        </p:txBody>
      </p:sp>
    </p:spTree>
    <p:extLst>
      <p:ext uri="{BB962C8B-B14F-4D97-AF65-F5344CB8AC3E}">
        <p14:creationId xmlns:p14="http://schemas.microsoft.com/office/powerpoint/2010/main" val="156470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DA2931-828E-2C84-D362-D535C33DF1EB}"/>
              </a:ext>
            </a:extLst>
          </p:cNvPr>
          <p:cNvPicPr>
            <a:picLocks noChangeAspect="1"/>
          </p:cNvPicPr>
          <p:nvPr/>
        </p:nvPicPr>
        <p:blipFill>
          <a:blip r:embed="rId2"/>
          <a:stretch>
            <a:fillRect/>
          </a:stretch>
        </p:blipFill>
        <p:spPr>
          <a:xfrm>
            <a:off x="1158738" y="761999"/>
            <a:ext cx="2921771" cy="4336143"/>
          </a:xfrm>
          <a:prstGeom prst="rect">
            <a:avLst/>
          </a:prstGeom>
        </p:spPr>
      </p:pic>
      <p:pic>
        <p:nvPicPr>
          <p:cNvPr id="6" name="Picture 5">
            <a:extLst>
              <a:ext uri="{FF2B5EF4-FFF2-40B4-BE49-F238E27FC236}">
                <a16:creationId xmlns:a16="http://schemas.microsoft.com/office/drawing/2014/main" id="{9D99824B-85C5-DC9E-C485-603DB04D7A1B}"/>
              </a:ext>
            </a:extLst>
          </p:cNvPr>
          <p:cNvPicPr>
            <a:picLocks noChangeAspect="1"/>
          </p:cNvPicPr>
          <p:nvPr/>
        </p:nvPicPr>
        <p:blipFill rotWithShape="1">
          <a:blip r:embed="rId3"/>
          <a:srcRect l="5492"/>
          <a:stretch/>
        </p:blipFill>
        <p:spPr>
          <a:xfrm>
            <a:off x="4635114" y="2455230"/>
            <a:ext cx="3628776" cy="3785550"/>
          </a:xfrm>
          <a:prstGeom prst="rect">
            <a:avLst/>
          </a:prstGeom>
        </p:spPr>
      </p:pic>
      <p:sp>
        <p:nvSpPr>
          <p:cNvPr id="7" name="TextBox 6">
            <a:extLst>
              <a:ext uri="{FF2B5EF4-FFF2-40B4-BE49-F238E27FC236}">
                <a16:creationId xmlns:a16="http://schemas.microsoft.com/office/drawing/2014/main" id="{57ED6D20-3243-AFA5-02E8-B112C3650FDE}"/>
              </a:ext>
            </a:extLst>
          </p:cNvPr>
          <p:cNvSpPr txBox="1"/>
          <p:nvPr/>
        </p:nvSpPr>
        <p:spPr>
          <a:xfrm>
            <a:off x="4968243" y="617220"/>
            <a:ext cx="6286500" cy="1477328"/>
          </a:xfrm>
          <a:prstGeom prst="rect">
            <a:avLst/>
          </a:prstGeom>
          <a:noFill/>
        </p:spPr>
        <p:txBody>
          <a:bodyPr wrap="square" rtlCol="0">
            <a:spAutoFit/>
          </a:bodyPr>
          <a:lstStyle/>
          <a:p>
            <a:r>
              <a:rPr lang="en-GB" dirty="0">
                <a:solidFill>
                  <a:srgbClr val="FF0000"/>
                </a:solidFill>
                <a:latin typeface="Comic Sans MS" panose="030F0702030302020204" pitchFamily="66" charset="0"/>
              </a:rPr>
              <a:t>St John Paul </a:t>
            </a:r>
            <a:r>
              <a:rPr lang="en-GB" dirty="0">
                <a:latin typeface="Comic Sans MS" panose="030F0702030302020204" pitchFamily="66" charset="0"/>
              </a:rPr>
              <a:t>is another of our class saints  - he inspires us with his example of showing forgiveness to the man who tried to kill him. He is patron saint of love, loyalty, friendships, and youth and the saint station encourages us to prayer with him and to show </a:t>
            </a:r>
            <a:r>
              <a:rPr lang="en-GB" dirty="0">
                <a:solidFill>
                  <a:srgbClr val="FF0000"/>
                </a:solidFill>
                <a:latin typeface="Comic Sans MS" panose="030F0702030302020204" pitchFamily="66" charset="0"/>
              </a:rPr>
              <a:t>peace and forgiveness.</a:t>
            </a:r>
            <a:endParaRPr lang="en-GB" dirty="0">
              <a:latin typeface="Comic Sans MS" panose="030F0702030302020204" pitchFamily="66" charset="0"/>
            </a:endParaRPr>
          </a:p>
        </p:txBody>
      </p:sp>
    </p:spTree>
    <p:extLst>
      <p:ext uri="{BB962C8B-B14F-4D97-AF65-F5344CB8AC3E}">
        <p14:creationId xmlns:p14="http://schemas.microsoft.com/office/powerpoint/2010/main" val="118204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55EEED-169D-6091-3486-6DEC37BF5D93}"/>
              </a:ext>
            </a:extLst>
          </p:cNvPr>
          <p:cNvPicPr>
            <a:picLocks noChangeAspect="1"/>
          </p:cNvPicPr>
          <p:nvPr/>
        </p:nvPicPr>
        <p:blipFill rotWithShape="1">
          <a:blip r:embed="rId2"/>
          <a:srcRect l="6190" t="16190" r="11906" b="5714"/>
          <a:stretch/>
        </p:blipFill>
        <p:spPr>
          <a:xfrm>
            <a:off x="8067819" y="841828"/>
            <a:ext cx="3166239" cy="2264230"/>
          </a:xfrm>
          <a:prstGeom prst="rect">
            <a:avLst/>
          </a:prstGeom>
        </p:spPr>
      </p:pic>
      <p:pic>
        <p:nvPicPr>
          <p:cNvPr id="4" name="Picture 3">
            <a:extLst>
              <a:ext uri="{FF2B5EF4-FFF2-40B4-BE49-F238E27FC236}">
                <a16:creationId xmlns:a16="http://schemas.microsoft.com/office/drawing/2014/main" id="{8BF25692-CA96-5245-89EE-657967D3C4D1}"/>
              </a:ext>
            </a:extLst>
          </p:cNvPr>
          <p:cNvPicPr>
            <a:picLocks noChangeAspect="1"/>
          </p:cNvPicPr>
          <p:nvPr/>
        </p:nvPicPr>
        <p:blipFill>
          <a:blip r:embed="rId3"/>
          <a:stretch>
            <a:fillRect/>
          </a:stretch>
        </p:blipFill>
        <p:spPr>
          <a:xfrm>
            <a:off x="8186058" y="3429000"/>
            <a:ext cx="3048000" cy="2286000"/>
          </a:xfrm>
          <a:prstGeom prst="rect">
            <a:avLst/>
          </a:prstGeom>
        </p:spPr>
      </p:pic>
      <p:pic>
        <p:nvPicPr>
          <p:cNvPr id="5" name="Picture 4">
            <a:extLst>
              <a:ext uri="{FF2B5EF4-FFF2-40B4-BE49-F238E27FC236}">
                <a16:creationId xmlns:a16="http://schemas.microsoft.com/office/drawing/2014/main" id="{1E1857DA-66C6-D896-EDFE-B22D9AFA233D}"/>
              </a:ext>
            </a:extLst>
          </p:cNvPr>
          <p:cNvPicPr>
            <a:picLocks noChangeAspect="1"/>
          </p:cNvPicPr>
          <p:nvPr/>
        </p:nvPicPr>
        <p:blipFill rotWithShape="1">
          <a:blip r:embed="rId4"/>
          <a:srcRect l="11905" t="9405" r="15078" b="15594"/>
          <a:stretch/>
        </p:blipFill>
        <p:spPr>
          <a:xfrm>
            <a:off x="6253843" y="3903268"/>
            <a:ext cx="1669143" cy="2286001"/>
          </a:xfrm>
          <a:prstGeom prst="rect">
            <a:avLst/>
          </a:prstGeom>
        </p:spPr>
      </p:pic>
      <p:sp>
        <p:nvSpPr>
          <p:cNvPr id="6" name="TextBox 5">
            <a:extLst>
              <a:ext uri="{FF2B5EF4-FFF2-40B4-BE49-F238E27FC236}">
                <a16:creationId xmlns:a16="http://schemas.microsoft.com/office/drawing/2014/main" id="{475491CC-66FF-E71F-7343-A874BC8FFEA3}"/>
              </a:ext>
            </a:extLst>
          </p:cNvPr>
          <p:cNvSpPr txBox="1"/>
          <p:nvPr/>
        </p:nvSpPr>
        <p:spPr>
          <a:xfrm>
            <a:off x="957942" y="570986"/>
            <a:ext cx="6286500" cy="1754326"/>
          </a:xfrm>
          <a:prstGeom prst="rect">
            <a:avLst/>
          </a:prstGeom>
          <a:noFill/>
        </p:spPr>
        <p:txBody>
          <a:bodyPr wrap="square" rtlCol="0">
            <a:spAutoFit/>
          </a:bodyPr>
          <a:lstStyle/>
          <a:p>
            <a:r>
              <a:rPr lang="en-GB" dirty="0">
                <a:solidFill>
                  <a:srgbClr val="FF0000"/>
                </a:solidFill>
                <a:latin typeface="Comic Sans MS" panose="030F0702030302020204" pitchFamily="66" charset="0"/>
              </a:rPr>
              <a:t>St Francis of Assisi </a:t>
            </a:r>
            <a:r>
              <a:rPr lang="en-GB" dirty="0">
                <a:latin typeface="Comic Sans MS" panose="030F0702030302020204" pitchFamily="66" charset="0"/>
              </a:rPr>
              <a:t>is another of our house saints  - he inspires us with his example of </a:t>
            </a:r>
            <a:r>
              <a:rPr lang="en-GB" dirty="0">
                <a:solidFill>
                  <a:srgbClr val="FF0000"/>
                </a:solidFill>
                <a:latin typeface="Comic Sans MS" panose="030F0702030302020204" pitchFamily="66" charset="0"/>
              </a:rPr>
              <a:t>caring for God’s gifts </a:t>
            </a:r>
            <a:r>
              <a:rPr lang="en-GB" dirty="0">
                <a:latin typeface="Comic Sans MS" panose="030F0702030302020204" pitchFamily="66" charset="0"/>
              </a:rPr>
              <a:t>and been a </a:t>
            </a:r>
            <a:r>
              <a:rPr lang="en-GB" dirty="0">
                <a:solidFill>
                  <a:srgbClr val="FF0000"/>
                </a:solidFill>
                <a:latin typeface="Comic Sans MS" panose="030F0702030302020204" pitchFamily="66" charset="0"/>
              </a:rPr>
              <a:t>steward</a:t>
            </a:r>
            <a:r>
              <a:rPr lang="en-GB" dirty="0">
                <a:latin typeface="Comic Sans MS" panose="030F0702030302020204" pitchFamily="66" charset="0"/>
              </a:rPr>
              <a:t> of God’s world. He is patron saint of animals, birds and the environment and the saint station encourages us to prayer with him and to be </a:t>
            </a:r>
            <a:r>
              <a:rPr lang="en-GB" dirty="0">
                <a:solidFill>
                  <a:srgbClr val="FF0000"/>
                </a:solidFill>
                <a:latin typeface="Comic Sans MS" panose="030F0702030302020204" pitchFamily="66" charset="0"/>
              </a:rPr>
              <a:t>good stewards </a:t>
            </a:r>
            <a:r>
              <a:rPr lang="en-GB" dirty="0">
                <a:latin typeface="Comic Sans MS" panose="030F0702030302020204" pitchFamily="66" charset="0"/>
              </a:rPr>
              <a:t>of God’s world by caring for the environment.</a:t>
            </a:r>
          </a:p>
        </p:txBody>
      </p:sp>
      <p:pic>
        <p:nvPicPr>
          <p:cNvPr id="7" name="Picture 6">
            <a:extLst>
              <a:ext uri="{FF2B5EF4-FFF2-40B4-BE49-F238E27FC236}">
                <a16:creationId xmlns:a16="http://schemas.microsoft.com/office/drawing/2014/main" id="{46B48011-8844-F5B4-9606-8F037BBDD6BA}"/>
              </a:ext>
            </a:extLst>
          </p:cNvPr>
          <p:cNvPicPr>
            <a:picLocks noChangeAspect="1"/>
          </p:cNvPicPr>
          <p:nvPr/>
        </p:nvPicPr>
        <p:blipFill>
          <a:blip r:embed="rId5"/>
          <a:stretch>
            <a:fillRect/>
          </a:stretch>
        </p:blipFill>
        <p:spPr>
          <a:xfrm>
            <a:off x="551543" y="3239014"/>
            <a:ext cx="2286000" cy="3048000"/>
          </a:xfrm>
          <a:prstGeom prst="rect">
            <a:avLst/>
          </a:prstGeom>
        </p:spPr>
      </p:pic>
      <p:pic>
        <p:nvPicPr>
          <p:cNvPr id="8" name="Picture 7">
            <a:extLst>
              <a:ext uri="{FF2B5EF4-FFF2-40B4-BE49-F238E27FC236}">
                <a16:creationId xmlns:a16="http://schemas.microsoft.com/office/drawing/2014/main" id="{C67F9A5A-00D8-2380-955E-7D265ADAC1D6}"/>
              </a:ext>
            </a:extLst>
          </p:cNvPr>
          <p:cNvPicPr>
            <a:picLocks noChangeAspect="1"/>
          </p:cNvPicPr>
          <p:nvPr/>
        </p:nvPicPr>
        <p:blipFill>
          <a:blip r:embed="rId6"/>
          <a:stretch>
            <a:fillRect/>
          </a:stretch>
        </p:blipFill>
        <p:spPr>
          <a:xfrm>
            <a:off x="2942771" y="2477014"/>
            <a:ext cx="3048000" cy="2286000"/>
          </a:xfrm>
          <a:prstGeom prst="rect">
            <a:avLst/>
          </a:prstGeom>
        </p:spPr>
      </p:pic>
    </p:spTree>
    <p:extLst>
      <p:ext uri="{BB962C8B-B14F-4D97-AF65-F5344CB8AC3E}">
        <p14:creationId xmlns:p14="http://schemas.microsoft.com/office/powerpoint/2010/main" val="274727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616DF7-BC44-4324-45CF-27171FFD6CEB}"/>
              </a:ext>
            </a:extLst>
          </p:cNvPr>
          <p:cNvPicPr>
            <a:picLocks noChangeAspect="1"/>
          </p:cNvPicPr>
          <p:nvPr/>
        </p:nvPicPr>
        <p:blipFill>
          <a:blip r:embed="rId2"/>
          <a:stretch>
            <a:fillRect/>
          </a:stretch>
        </p:blipFill>
        <p:spPr>
          <a:xfrm>
            <a:off x="857250" y="1231582"/>
            <a:ext cx="5459730" cy="4094798"/>
          </a:xfrm>
          <a:prstGeom prst="rect">
            <a:avLst/>
          </a:prstGeom>
        </p:spPr>
      </p:pic>
      <p:sp>
        <p:nvSpPr>
          <p:cNvPr id="3" name="TextBox 2">
            <a:extLst>
              <a:ext uri="{FF2B5EF4-FFF2-40B4-BE49-F238E27FC236}">
                <a16:creationId xmlns:a16="http://schemas.microsoft.com/office/drawing/2014/main" id="{EFCBCD85-FA8F-1B20-8D1B-0688F4857716}"/>
              </a:ext>
            </a:extLst>
          </p:cNvPr>
          <p:cNvSpPr txBox="1"/>
          <p:nvPr/>
        </p:nvSpPr>
        <p:spPr>
          <a:xfrm>
            <a:off x="6469380" y="834390"/>
            <a:ext cx="4686300" cy="1477328"/>
          </a:xfrm>
          <a:prstGeom prst="rect">
            <a:avLst/>
          </a:prstGeom>
          <a:noFill/>
        </p:spPr>
        <p:txBody>
          <a:bodyPr wrap="square" rtlCol="0">
            <a:spAutoFit/>
          </a:bodyPr>
          <a:lstStyle/>
          <a:p>
            <a:r>
              <a:rPr lang="en-GB" dirty="0">
                <a:solidFill>
                  <a:srgbClr val="FF0000"/>
                </a:solidFill>
                <a:latin typeface="Comic Sans MS" panose="030F0702030302020204" pitchFamily="66" charset="0"/>
              </a:rPr>
              <a:t>Inspired by St Francis of Assisi </a:t>
            </a:r>
            <a:r>
              <a:rPr lang="en-GB" dirty="0">
                <a:latin typeface="Comic Sans MS" panose="030F0702030302020204" pitchFamily="66" charset="0"/>
              </a:rPr>
              <a:t>and his example of </a:t>
            </a:r>
            <a:r>
              <a:rPr lang="en-GB" dirty="0">
                <a:solidFill>
                  <a:srgbClr val="FF0000"/>
                </a:solidFill>
                <a:latin typeface="Comic Sans MS" panose="030F0702030302020204" pitchFamily="66" charset="0"/>
              </a:rPr>
              <a:t>caring for God’s gifts </a:t>
            </a:r>
            <a:r>
              <a:rPr lang="en-GB" dirty="0">
                <a:latin typeface="Comic Sans MS" panose="030F0702030302020204" pitchFamily="66" charset="0"/>
              </a:rPr>
              <a:t>and been a </a:t>
            </a:r>
            <a:r>
              <a:rPr lang="en-GB" dirty="0">
                <a:solidFill>
                  <a:srgbClr val="FF0000"/>
                </a:solidFill>
                <a:latin typeface="Comic Sans MS" panose="030F0702030302020204" pitchFamily="66" charset="0"/>
              </a:rPr>
              <a:t>steward</a:t>
            </a:r>
            <a:r>
              <a:rPr lang="en-GB" dirty="0">
                <a:latin typeface="Comic Sans MS" panose="030F0702030302020204" pitchFamily="66" charset="0"/>
              </a:rPr>
              <a:t> of God’s world, we all worked as a team to achieve the </a:t>
            </a:r>
            <a:r>
              <a:rPr lang="en-GB" dirty="0" err="1">
                <a:solidFill>
                  <a:srgbClr val="FF0000"/>
                </a:solidFill>
                <a:latin typeface="Comic Sans MS" panose="030F0702030302020204" pitchFamily="66" charset="0"/>
              </a:rPr>
              <a:t>Cafod</a:t>
            </a:r>
            <a:r>
              <a:rPr lang="en-GB" dirty="0">
                <a:solidFill>
                  <a:srgbClr val="FF0000"/>
                </a:solidFill>
                <a:latin typeface="Comic Sans MS" panose="030F0702030302020204" pitchFamily="66" charset="0"/>
              </a:rPr>
              <a:t> Live Simply Award. </a:t>
            </a:r>
          </a:p>
        </p:txBody>
      </p:sp>
    </p:spTree>
    <p:extLst>
      <p:ext uri="{BB962C8B-B14F-4D97-AF65-F5344CB8AC3E}">
        <p14:creationId xmlns:p14="http://schemas.microsoft.com/office/powerpoint/2010/main" val="20083686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94</TotalTime>
  <Words>752</Words>
  <Application>Microsoft Office PowerPoint</Application>
  <PresentationFormat>Widescreen</PresentationFormat>
  <Paragraphs>21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Comic Sans MS</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Hayes</dc:creator>
  <cp:lastModifiedBy>Emma Hayes</cp:lastModifiedBy>
  <cp:revision>3</cp:revision>
  <dcterms:created xsi:type="dcterms:W3CDTF">2024-03-19T21:38:36Z</dcterms:created>
  <dcterms:modified xsi:type="dcterms:W3CDTF">2024-04-07T15:42:11Z</dcterms:modified>
</cp:coreProperties>
</file>