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1D20E4-51F9-DFF2-4B49-ED7381567248}" v="39" dt="2026-08-17T09:34:20.93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6725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6725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3999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6725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20268"/>
            <a:ext cx="9143999" cy="2971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071615"/>
            <a:ext cx="9143999" cy="78638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6827" y="140588"/>
            <a:ext cx="8810345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67256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schooladmissionsadvice@walsall.gov.uk" TargetMode="External"/><Relationship Id="rId2" Type="http://schemas.openxmlformats.org/officeDocument/2006/relationships/hyperlink" Target="https://go.walsall.gov.uk/schools-and-learning/schools-in-walsall/school-admission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3657600"/>
            <a:ext cx="6892925" cy="63500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>
                <a:solidFill>
                  <a:srgbClr val="FFFFFF"/>
                </a:solidFill>
              </a:rPr>
              <a:t>Secondary </a:t>
            </a:r>
            <a:r>
              <a:rPr sz="4000" spc="-5">
                <a:solidFill>
                  <a:srgbClr val="FFFFFF"/>
                </a:solidFill>
              </a:rPr>
              <a:t>Admissions</a:t>
            </a:r>
            <a:r>
              <a:rPr sz="4000" spc="-120">
                <a:solidFill>
                  <a:srgbClr val="FFFFFF"/>
                </a:solidFill>
              </a:rPr>
              <a:t> </a:t>
            </a:r>
            <a:r>
              <a:rPr lang="en-US" sz="4000" spc="-5">
                <a:solidFill>
                  <a:srgbClr val="FFFFFF"/>
                </a:solidFill>
              </a:rPr>
              <a:t>2027</a:t>
            </a:r>
            <a:endParaRPr lang="en-GB" sz="4000" spc="-5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930" y="140588"/>
            <a:ext cx="194246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/>
              <a:t>Diary</a:t>
            </a:r>
            <a:r>
              <a:rPr spc="-55"/>
              <a:t> </a:t>
            </a:r>
            <a:r>
              <a:rPr spc="-5"/>
              <a:t>dates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7200" y="1371600"/>
            <a:ext cx="7996530" cy="319061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368300" indent="-342900">
              <a:lnSpc>
                <a:spcPct val="100000"/>
              </a:lnSpc>
              <a:spcBef>
                <a:spcPts val="100"/>
              </a:spcBef>
              <a:buClr>
                <a:srgbClr val="672566"/>
              </a:buClr>
              <a:buChar char="•"/>
              <a:tabLst>
                <a:tab pos="367665" algn="l"/>
                <a:tab pos="368300" algn="l"/>
              </a:tabLst>
            </a:pPr>
            <a:r>
              <a:rPr lang="en-GB" sz="2400" spc="-5">
                <a:latin typeface="Carlito"/>
                <a:cs typeface="Arial"/>
              </a:rPr>
              <a:t>Secondary portal opens to receive applications: 11 September 2026</a:t>
            </a:r>
          </a:p>
          <a:p>
            <a:pPr marL="25400">
              <a:lnSpc>
                <a:spcPct val="100000"/>
              </a:lnSpc>
              <a:spcBef>
                <a:spcPts val="100"/>
              </a:spcBef>
              <a:buClr>
                <a:srgbClr val="672566"/>
              </a:buClr>
              <a:tabLst>
                <a:tab pos="367665" algn="l"/>
                <a:tab pos="368300" algn="l"/>
              </a:tabLst>
            </a:pPr>
            <a:endParaRPr lang="en-GB" sz="2400" spc="-5">
              <a:latin typeface="Carlito"/>
              <a:cs typeface="Arial"/>
            </a:endParaRPr>
          </a:p>
          <a:p>
            <a:pPr marL="368300" indent="-342900">
              <a:lnSpc>
                <a:spcPct val="100000"/>
              </a:lnSpc>
              <a:spcBef>
                <a:spcPts val="100"/>
              </a:spcBef>
              <a:buClr>
                <a:srgbClr val="672566"/>
              </a:buClr>
              <a:buChar char="•"/>
              <a:tabLst>
                <a:tab pos="367665" algn="l"/>
                <a:tab pos="368300" algn="l"/>
              </a:tabLst>
            </a:pPr>
            <a:endParaRPr lang="en-GB" sz="2400" spc="-5">
              <a:latin typeface="Carlito"/>
              <a:cs typeface="Arial"/>
            </a:endParaRPr>
          </a:p>
          <a:p>
            <a:pPr marL="368300" indent="-342900">
              <a:lnSpc>
                <a:spcPct val="100000"/>
              </a:lnSpc>
              <a:spcBef>
                <a:spcPts val="100"/>
              </a:spcBef>
              <a:buClr>
                <a:srgbClr val="672566"/>
              </a:buClr>
              <a:buChar char="•"/>
              <a:tabLst>
                <a:tab pos="367665" algn="l"/>
                <a:tab pos="368300" algn="l"/>
              </a:tabLst>
            </a:pPr>
            <a:r>
              <a:rPr sz="2400" spc="-5">
                <a:latin typeface="Carlito"/>
                <a:cs typeface="Arial"/>
              </a:rPr>
              <a:t>Closing date </a:t>
            </a:r>
            <a:r>
              <a:rPr sz="2400">
                <a:latin typeface="Carlito"/>
                <a:cs typeface="Arial"/>
              </a:rPr>
              <a:t>for </a:t>
            </a:r>
            <a:r>
              <a:rPr lang="en-GB" sz="2400">
                <a:latin typeface="Carlito"/>
                <a:cs typeface="Arial"/>
              </a:rPr>
              <a:t>all on-time </a:t>
            </a:r>
            <a:r>
              <a:rPr sz="2400" spc="-5">
                <a:latin typeface="Carlito"/>
                <a:cs typeface="Arial"/>
              </a:rPr>
              <a:t>applications: </a:t>
            </a:r>
            <a:r>
              <a:rPr sz="2400">
                <a:latin typeface="Carlito"/>
                <a:cs typeface="Arial"/>
              </a:rPr>
              <a:t>31</a:t>
            </a:r>
            <a:r>
              <a:rPr sz="2400" baseline="24305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October</a:t>
            </a:r>
            <a:r>
              <a:rPr sz="2400" spc="-135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202</a:t>
            </a:r>
            <a:r>
              <a:rPr lang="en-GB" sz="2400" spc="-5">
                <a:latin typeface="Carlito"/>
                <a:cs typeface="Arial"/>
              </a:rPr>
              <a:t>6</a:t>
            </a:r>
            <a:endParaRPr sz="2400">
              <a:latin typeface="Carlito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72566"/>
              </a:buClr>
              <a:buFont typeface="Arial"/>
              <a:buChar char="•"/>
            </a:pPr>
            <a:endParaRPr lang="en-GB" sz="3000">
              <a:latin typeface="Carlito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672566"/>
              </a:buClr>
              <a:buFont typeface="Arial"/>
              <a:buChar char="•"/>
            </a:pPr>
            <a:endParaRPr sz="3000">
              <a:latin typeface="Carlito"/>
              <a:cs typeface="Arial"/>
            </a:endParaRPr>
          </a:p>
          <a:p>
            <a:pPr marL="368300" indent="-342900">
              <a:lnSpc>
                <a:spcPct val="100000"/>
              </a:lnSpc>
              <a:spcBef>
                <a:spcPts val="5"/>
              </a:spcBef>
              <a:buClr>
                <a:srgbClr val="672566"/>
              </a:buClr>
              <a:buChar char="•"/>
              <a:tabLst>
                <a:tab pos="367665" algn="l"/>
                <a:tab pos="368300" algn="l"/>
              </a:tabLst>
            </a:pPr>
            <a:r>
              <a:rPr sz="2400" spc="-5">
                <a:latin typeface="Carlito"/>
                <a:cs typeface="Arial"/>
              </a:rPr>
              <a:t>Secondary </a:t>
            </a:r>
            <a:r>
              <a:rPr lang="en-GB" sz="2400" spc="-5">
                <a:latin typeface="Carlito"/>
                <a:cs typeface="Arial"/>
              </a:rPr>
              <a:t>National</a:t>
            </a:r>
            <a:r>
              <a:rPr sz="2400" spc="-5">
                <a:latin typeface="Carlito"/>
                <a:cs typeface="Arial"/>
              </a:rPr>
              <a:t> </a:t>
            </a:r>
            <a:r>
              <a:rPr lang="en-GB" sz="2400" spc="-10">
                <a:latin typeface="Carlito"/>
                <a:cs typeface="Arial"/>
              </a:rPr>
              <a:t>O</a:t>
            </a:r>
            <a:r>
              <a:rPr sz="2400" spc="-10" err="1">
                <a:latin typeface="Carlito"/>
                <a:cs typeface="Arial"/>
              </a:rPr>
              <a:t>ffer</a:t>
            </a:r>
            <a:r>
              <a:rPr sz="2400" spc="-10">
                <a:latin typeface="Carlito"/>
                <a:cs typeface="Arial"/>
              </a:rPr>
              <a:t> </a:t>
            </a:r>
            <a:r>
              <a:rPr lang="en-GB" sz="2400" spc="-5">
                <a:latin typeface="Carlito"/>
                <a:cs typeface="Arial"/>
              </a:rPr>
              <a:t>D</a:t>
            </a:r>
            <a:r>
              <a:rPr sz="2400" spc="-5">
                <a:latin typeface="Carlito"/>
                <a:cs typeface="Arial"/>
              </a:rPr>
              <a:t>a</a:t>
            </a:r>
            <a:r>
              <a:rPr lang="en-GB" sz="2400" spc="-5">
                <a:latin typeface="Carlito"/>
                <a:cs typeface="Arial"/>
              </a:rPr>
              <a:t>y</a:t>
            </a:r>
            <a:r>
              <a:rPr sz="2400" spc="-5">
                <a:latin typeface="Carlito"/>
                <a:cs typeface="Arial"/>
              </a:rPr>
              <a:t>: </a:t>
            </a:r>
            <a:r>
              <a:rPr lang="en-GB" sz="2400" spc="-5">
                <a:latin typeface="Carlito"/>
                <a:cs typeface="Arial"/>
              </a:rPr>
              <a:t>1</a:t>
            </a:r>
            <a:r>
              <a:rPr sz="2400" baseline="24305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March</a:t>
            </a:r>
            <a:r>
              <a:rPr sz="2400" spc="-170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202</a:t>
            </a:r>
            <a:r>
              <a:rPr lang="en-GB" sz="2400" spc="-5">
                <a:latin typeface="Carlito"/>
                <a:cs typeface="Arial"/>
              </a:rPr>
              <a:t>7</a:t>
            </a:r>
            <a:endParaRPr sz="2400">
              <a:latin typeface="Carlito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827" y="140588"/>
            <a:ext cx="26911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/>
              <a:t>Applying</a:t>
            </a:r>
            <a:r>
              <a:rPr spc="-5"/>
              <a:t> online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370" y="941578"/>
            <a:ext cx="4658360" cy="6832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Clr>
                <a:srgbClr val="672566"/>
              </a:buClr>
              <a:buChar char="•"/>
              <a:tabLst>
                <a:tab pos="354965" algn="l"/>
                <a:tab pos="355600" algn="l"/>
              </a:tabLst>
            </a:pPr>
            <a:r>
              <a:rPr sz="1600">
                <a:latin typeface="Arial"/>
                <a:cs typeface="Arial"/>
              </a:rPr>
              <a:t>All </a:t>
            </a:r>
            <a:r>
              <a:rPr sz="1600" spc="-5">
                <a:latin typeface="Arial"/>
                <a:cs typeface="Arial"/>
              </a:rPr>
              <a:t>applications are made</a:t>
            </a:r>
            <a:r>
              <a:rPr sz="1600" spc="-20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online</a:t>
            </a:r>
            <a:endParaRPr sz="1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1345"/>
              </a:spcBef>
              <a:buClr>
                <a:srgbClr val="672566"/>
              </a:buClr>
              <a:buChar char="•"/>
              <a:tabLst>
                <a:tab pos="354965" algn="l"/>
                <a:tab pos="355600" algn="l"/>
              </a:tabLst>
            </a:pPr>
            <a:r>
              <a:rPr sz="1600" spc="-60">
                <a:latin typeface="Arial"/>
                <a:cs typeface="Arial"/>
              </a:rPr>
              <a:t>You </a:t>
            </a:r>
            <a:r>
              <a:rPr sz="1600" spc="-5">
                <a:latin typeface="Arial"/>
                <a:cs typeface="Arial"/>
              </a:rPr>
              <a:t>will need to visit the </a:t>
            </a:r>
            <a:r>
              <a:rPr sz="1600" spc="-10">
                <a:latin typeface="Arial"/>
                <a:cs typeface="Arial"/>
              </a:rPr>
              <a:t>Walsall </a:t>
            </a:r>
            <a:r>
              <a:rPr sz="1600" spc="-5">
                <a:latin typeface="Arial"/>
                <a:cs typeface="Arial"/>
              </a:rPr>
              <a:t>council</a:t>
            </a:r>
            <a:r>
              <a:rPr sz="1600" spc="65">
                <a:latin typeface="Arial"/>
                <a:cs typeface="Arial"/>
              </a:rPr>
              <a:t> </a:t>
            </a:r>
            <a:r>
              <a:rPr sz="1600" spc="-5">
                <a:latin typeface="Arial"/>
                <a:cs typeface="Arial"/>
              </a:rPr>
              <a:t>website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CE677A-409A-5035-D615-EA98C7B33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554" y="1752600"/>
            <a:ext cx="4746892" cy="4345463"/>
          </a:xfrm>
          <a:prstGeom prst="rect">
            <a:avLst/>
          </a:prstGeom>
        </p:spPr>
      </p:pic>
      <p:sp>
        <p:nvSpPr>
          <p:cNvPr id="10" name="object 9">
            <a:extLst>
              <a:ext uri="{FF2B5EF4-FFF2-40B4-BE49-F238E27FC236}">
                <a16:creationId xmlns:a16="http://schemas.microsoft.com/office/drawing/2014/main" id="{5F47554E-FE7D-1897-3A54-2000B1661157}"/>
              </a:ext>
            </a:extLst>
          </p:cNvPr>
          <p:cNvSpPr/>
          <p:nvPr/>
        </p:nvSpPr>
        <p:spPr>
          <a:xfrm>
            <a:off x="3755834" y="5510530"/>
            <a:ext cx="1578166" cy="585470"/>
          </a:xfrm>
          <a:custGeom>
            <a:avLst/>
            <a:gdLst/>
            <a:ahLst/>
            <a:cxnLst/>
            <a:rect l="l" t="t" r="r" b="b"/>
            <a:pathLst>
              <a:path w="1224280" h="585470">
                <a:moveTo>
                  <a:pt x="1223771" y="292608"/>
                </a:moveTo>
                <a:lnTo>
                  <a:pt x="1211341" y="233654"/>
                </a:lnTo>
                <a:lnTo>
                  <a:pt x="1175688" y="178736"/>
                </a:lnTo>
                <a:lnTo>
                  <a:pt x="1119274" y="129033"/>
                </a:lnTo>
                <a:lnTo>
                  <a:pt x="1084050" y="106506"/>
                </a:lnTo>
                <a:lnTo>
                  <a:pt x="1044559" y="85725"/>
                </a:lnTo>
                <a:lnTo>
                  <a:pt x="1001107" y="66836"/>
                </a:lnTo>
                <a:lnTo>
                  <a:pt x="954002" y="49988"/>
                </a:lnTo>
                <a:lnTo>
                  <a:pt x="903552" y="35328"/>
                </a:lnTo>
                <a:lnTo>
                  <a:pt x="850064" y="23002"/>
                </a:lnTo>
                <a:lnTo>
                  <a:pt x="793846" y="13160"/>
                </a:lnTo>
                <a:lnTo>
                  <a:pt x="735205" y="5947"/>
                </a:lnTo>
                <a:lnTo>
                  <a:pt x="674449" y="1511"/>
                </a:lnTo>
                <a:lnTo>
                  <a:pt x="611886" y="0"/>
                </a:lnTo>
                <a:lnTo>
                  <a:pt x="549324" y="1511"/>
                </a:lnTo>
                <a:lnTo>
                  <a:pt x="488569" y="5947"/>
                </a:lnTo>
                <a:lnTo>
                  <a:pt x="429930" y="13160"/>
                </a:lnTo>
                <a:lnTo>
                  <a:pt x="373712" y="23002"/>
                </a:lnTo>
                <a:lnTo>
                  <a:pt x="320225" y="35328"/>
                </a:lnTo>
                <a:lnTo>
                  <a:pt x="269775" y="49988"/>
                </a:lnTo>
                <a:lnTo>
                  <a:pt x="222670" y="66836"/>
                </a:lnTo>
                <a:lnTo>
                  <a:pt x="179217" y="85724"/>
                </a:lnTo>
                <a:lnTo>
                  <a:pt x="139725" y="106506"/>
                </a:lnTo>
                <a:lnTo>
                  <a:pt x="104500" y="129033"/>
                </a:lnTo>
                <a:lnTo>
                  <a:pt x="73851" y="153159"/>
                </a:lnTo>
                <a:lnTo>
                  <a:pt x="27509" y="205617"/>
                </a:lnTo>
                <a:lnTo>
                  <a:pt x="3159" y="262700"/>
                </a:lnTo>
                <a:lnTo>
                  <a:pt x="0" y="292608"/>
                </a:lnTo>
                <a:lnTo>
                  <a:pt x="3159" y="322515"/>
                </a:lnTo>
                <a:lnTo>
                  <a:pt x="27509" y="379598"/>
                </a:lnTo>
                <a:lnTo>
                  <a:pt x="73851" y="432056"/>
                </a:lnTo>
                <a:lnTo>
                  <a:pt x="104500" y="456182"/>
                </a:lnTo>
                <a:lnTo>
                  <a:pt x="139725" y="478709"/>
                </a:lnTo>
                <a:lnTo>
                  <a:pt x="179217" y="499491"/>
                </a:lnTo>
                <a:lnTo>
                  <a:pt x="222670" y="518379"/>
                </a:lnTo>
                <a:lnTo>
                  <a:pt x="269775" y="535227"/>
                </a:lnTo>
                <a:lnTo>
                  <a:pt x="320225" y="549887"/>
                </a:lnTo>
                <a:lnTo>
                  <a:pt x="373712" y="562213"/>
                </a:lnTo>
                <a:lnTo>
                  <a:pt x="429930" y="572055"/>
                </a:lnTo>
                <a:lnTo>
                  <a:pt x="488569" y="579268"/>
                </a:lnTo>
                <a:lnTo>
                  <a:pt x="549324" y="583704"/>
                </a:lnTo>
                <a:lnTo>
                  <a:pt x="611886" y="585216"/>
                </a:lnTo>
                <a:lnTo>
                  <a:pt x="674449" y="583704"/>
                </a:lnTo>
                <a:lnTo>
                  <a:pt x="735205" y="579268"/>
                </a:lnTo>
                <a:lnTo>
                  <a:pt x="793846" y="572055"/>
                </a:lnTo>
                <a:lnTo>
                  <a:pt x="850064" y="562213"/>
                </a:lnTo>
                <a:lnTo>
                  <a:pt x="903552" y="549887"/>
                </a:lnTo>
                <a:lnTo>
                  <a:pt x="954002" y="535227"/>
                </a:lnTo>
                <a:lnTo>
                  <a:pt x="1001107" y="518379"/>
                </a:lnTo>
                <a:lnTo>
                  <a:pt x="1044559" y="499491"/>
                </a:lnTo>
                <a:lnTo>
                  <a:pt x="1084050" y="478709"/>
                </a:lnTo>
                <a:lnTo>
                  <a:pt x="1119274" y="456182"/>
                </a:lnTo>
                <a:lnTo>
                  <a:pt x="1149923" y="432056"/>
                </a:lnTo>
                <a:lnTo>
                  <a:pt x="1196263" y="379598"/>
                </a:lnTo>
                <a:lnTo>
                  <a:pt x="1220613" y="322515"/>
                </a:lnTo>
                <a:lnTo>
                  <a:pt x="1223771" y="292608"/>
                </a:lnTo>
                <a:close/>
              </a:path>
            </a:pathLst>
          </a:custGeom>
          <a:ln w="57912"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EEDA5419-4783-8C16-ED55-C8BB7A15251C}"/>
              </a:ext>
            </a:extLst>
          </p:cNvPr>
          <p:cNvSpPr/>
          <p:nvPr/>
        </p:nvSpPr>
        <p:spPr>
          <a:xfrm>
            <a:off x="5297424" y="2025587"/>
            <a:ext cx="2048510" cy="3260725"/>
          </a:xfrm>
          <a:custGeom>
            <a:avLst/>
            <a:gdLst/>
            <a:ahLst/>
            <a:cxnLst/>
            <a:rect l="l" t="t" r="r" b="b"/>
            <a:pathLst>
              <a:path w="2048510" h="3260725">
                <a:moveTo>
                  <a:pt x="23749" y="3005962"/>
                </a:moveTo>
                <a:lnTo>
                  <a:pt x="0" y="3260470"/>
                </a:lnTo>
                <a:lnTo>
                  <a:pt x="217805" y="3126740"/>
                </a:lnTo>
                <a:lnTo>
                  <a:pt x="205153" y="3118866"/>
                </a:lnTo>
                <a:lnTo>
                  <a:pt x="132969" y="3118866"/>
                </a:lnTo>
                <a:lnTo>
                  <a:pt x="68325" y="3078606"/>
                </a:lnTo>
                <a:lnTo>
                  <a:pt x="88464" y="3046240"/>
                </a:lnTo>
                <a:lnTo>
                  <a:pt x="23749" y="3005962"/>
                </a:lnTo>
                <a:close/>
              </a:path>
              <a:path w="2048510" h="3260725">
                <a:moveTo>
                  <a:pt x="88464" y="3046240"/>
                </a:moveTo>
                <a:lnTo>
                  <a:pt x="68325" y="3078606"/>
                </a:lnTo>
                <a:lnTo>
                  <a:pt x="132969" y="3118866"/>
                </a:lnTo>
                <a:lnTo>
                  <a:pt x="153118" y="3086480"/>
                </a:lnTo>
                <a:lnTo>
                  <a:pt x="88464" y="3046240"/>
                </a:lnTo>
                <a:close/>
              </a:path>
              <a:path w="2048510" h="3260725">
                <a:moveTo>
                  <a:pt x="153118" y="3086480"/>
                </a:moveTo>
                <a:lnTo>
                  <a:pt x="132969" y="3118866"/>
                </a:lnTo>
                <a:lnTo>
                  <a:pt x="205153" y="3118866"/>
                </a:lnTo>
                <a:lnTo>
                  <a:pt x="153118" y="3086480"/>
                </a:lnTo>
                <a:close/>
              </a:path>
              <a:path w="2048510" h="3260725">
                <a:moveTo>
                  <a:pt x="1983867" y="0"/>
                </a:moveTo>
                <a:lnTo>
                  <a:pt x="88464" y="3046240"/>
                </a:lnTo>
                <a:lnTo>
                  <a:pt x="153118" y="3086480"/>
                </a:lnTo>
                <a:lnTo>
                  <a:pt x="2048509" y="40131"/>
                </a:lnTo>
                <a:lnTo>
                  <a:pt x="1983867" y="0"/>
                </a:lnTo>
                <a:close/>
              </a:path>
            </a:pathLst>
          </a:cu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02437" y="1048334"/>
            <a:ext cx="406146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Clr>
                <a:srgbClr val="672566"/>
              </a:buClr>
              <a:buChar char="•"/>
              <a:tabLst>
                <a:tab pos="354965" algn="l"/>
                <a:tab pos="355600" algn="l"/>
              </a:tabLst>
            </a:pPr>
            <a:r>
              <a:rPr sz="2400" spc="-5">
                <a:latin typeface="Arial"/>
                <a:cs typeface="Arial"/>
              </a:rPr>
              <a:t>Select “School</a:t>
            </a:r>
            <a:r>
              <a:rPr sz="2400" spc="-130">
                <a:latin typeface="Arial"/>
                <a:cs typeface="Arial"/>
              </a:rPr>
              <a:t> </a:t>
            </a:r>
            <a:r>
              <a:rPr sz="2400" spc="-5">
                <a:latin typeface="Arial"/>
                <a:cs typeface="Arial"/>
              </a:rPr>
              <a:t>Admissions”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6827" y="140588"/>
            <a:ext cx="26911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/>
              <a:t>Applying</a:t>
            </a:r>
            <a:r>
              <a:rPr spc="-5"/>
              <a:t> online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E14446C-5693-89AE-340E-D242B1E4DD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5440" y="1981200"/>
            <a:ext cx="6333119" cy="3618925"/>
          </a:xfrm>
          <a:prstGeom prst="rect">
            <a:avLst/>
          </a:prstGeom>
        </p:spPr>
      </p:pic>
      <p:sp>
        <p:nvSpPr>
          <p:cNvPr id="12" name="object 9">
            <a:extLst>
              <a:ext uri="{FF2B5EF4-FFF2-40B4-BE49-F238E27FC236}">
                <a16:creationId xmlns:a16="http://schemas.microsoft.com/office/drawing/2014/main" id="{F2D2CE67-DE54-DBB2-1A8B-6529E42714E1}"/>
              </a:ext>
            </a:extLst>
          </p:cNvPr>
          <p:cNvSpPr/>
          <p:nvPr/>
        </p:nvSpPr>
        <p:spPr>
          <a:xfrm>
            <a:off x="3505200" y="4648200"/>
            <a:ext cx="2057400" cy="838200"/>
          </a:xfrm>
          <a:custGeom>
            <a:avLst/>
            <a:gdLst/>
            <a:ahLst/>
            <a:cxnLst/>
            <a:rect l="l" t="t" r="r" b="b"/>
            <a:pathLst>
              <a:path w="1224280" h="585470">
                <a:moveTo>
                  <a:pt x="1223771" y="292608"/>
                </a:moveTo>
                <a:lnTo>
                  <a:pt x="1211341" y="233654"/>
                </a:lnTo>
                <a:lnTo>
                  <a:pt x="1175688" y="178736"/>
                </a:lnTo>
                <a:lnTo>
                  <a:pt x="1119274" y="129033"/>
                </a:lnTo>
                <a:lnTo>
                  <a:pt x="1084050" y="106506"/>
                </a:lnTo>
                <a:lnTo>
                  <a:pt x="1044559" y="85725"/>
                </a:lnTo>
                <a:lnTo>
                  <a:pt x="1001107" y="66836"/>
                </a:lnTo>
                <a:lnTo>
                  <a:pt x="954002" y="49988"/>
                </a:lnTo>
                <a:lnTo>
                  <a:pt x="903552" y="35328"/>
                </a:lnTo>
                <a:lnTo>
                  <a:pt x="850064" y="23002"/>
                </a:lnTo>
                <a:lnTo>
                  <a:pt x="793846" y="13160"/>
                </a:lnTo>
                <a:lnTo>
                  <a:pt x="735205" y="5947"/>
                </a:lnTo>
                <a:lnTo>
                  <a:pt x="674449" y="1511"/>
                </a:lnTo>
                <a:lnTo>
                  <a:pt x="611886" y="0"/>
                </a:lnTo>
                <a:lnTo>
                  <a:pt x="549324" y="1511"/>
                </a:lnTo>
                <a:lnTo>
                  <a:pt x="488569" y="5947"/>
                </a:lnTo>
                <a:lnTo>
                  <a:pt x="429930" y="13160"/>
                </a:lnTo>
                <a:lnTo>
                  <a:pt x="373712" y="23002"/>
                </a:lnTo>
                <a:lnTo>
                  <a:pt x="320225" y="35328"/>
                </a:lnTo>
                <a:lnTo>
                  <a:pt x="269775" y="49988"/>
                </a:lnTo>
                <a:lnTo>
                  <a:pt x="222670" y="66836"/>
                </a:lnTo>
                <a:lnTo>
                  <a:pt x="179217" y="85724"/>
                </a:lnTo>
                <a:lnTo>
                  <a:pt x="139725" y="106506"/>
                </a:lnTo>
                <a:lnTo>
                  <a:pt x="104500" y="129033"/>
                </a:lnTo>
                <a:lnTo>
                  <a:pt x="73851" y="153159"/>
                </a:lnTo>
                <a:lnTo>
                  <a:pt x="27509" y="205617"/>
                </a:lnTo>
                <a:lnTo>
                  <a:pt x="3159" y="262700"/>
                </a:lnTo>
                <a:lnTo>
                  <a:pt x="0" y="292608"/>
                </a:lnTo>
                <a:lnTo>
                  <a:pt x="3159" y="322515"/>
                </a:lnTo>
                <a:lnTo>
                  <a:pt x="27509" y="379598"/>
                </a:lnTo>
                <a:lnTo>
                  <a:pt x="73851" y="432056"/>
                </a:lnTo>
                <a:lnTo>
                  <a:pt x="104500" y="456182"/>
                </a:lnTo>
                <a:lnTo>
                  <a:pt x="139725" y="478709"/>
                </a:lnTo>
                <a:lnTo>
                  <a:pt x="179217" y="499491"/>
                </a:lnTo>
                <a:lnTo>
                  <a:pt x="222670" y="518379"/>
                </a:lnTo>
                <a:lnTo>
                  <a:pt x="269775" y="535227"/>
                </a:lnTo>
                <a:lnTo>
                  <a:pt x="320225" y="549887"/>
                </a:lnTo>
                <a:lnTo>
                  <a:pt x="373712" y="562213"/>
                </a:lnTo>
                <a:lnTo>
                  <a:pt x="429930" y="572055"/>
                </a:lnTo>
                <a:lnTo>
                  <a:pt x="488569" y="579268"/>
                </a:lnTo>
                <a:lnTo>
                  <a:pt x="549324" y="583704"/>
                </a:lnTo>
                <a:lnTo>
                  <a:pt x="611886" y="585216"/>
                </a:lnTo>
                <a:lnTo>
                  <a:pt x="674449" y="583704"/>
                </a:lnTo>
                <a:lnTo>
                  <a:pt x="735205" y="579268"/>
                </a:lnTo>
                <a:lnTo>
                  <a:pt x="793846" y="572055"/>
                </a:lnTo>
                <a:lnTo>
                  <a:pt x="850064" y="562213"/>
                </a:lnTo>
                <a:lnTo>
                  <a:pt x="903552" y="549887"/>
                </a:lnTo>
                <a:lnTo>
                  <a:pt x="954002" y="535227"/>
                </a:lnTo>
                <a:lnTo>
                  <a:pt x="1001107" y="518379"/>
                </a:lnTo>
                <a:lnTo>
                  <a:pt x="1044559" y="499491"/>
                </a:lnTo>
                <a:lnTo>
                  <a:pt x="1084050" y="478709"/>
                </a:lnTo>
                <a:lnTo>
                  <a:pt x="1119274" y="456182"/>
                </a:lnTo>
                <a:lnTo>
                  <a:pt x="1149923" y="432056"/>
                </a:lnTo>
                <a:lnTo>
                  <a:pt x="1196263" y="379598"/>
                </a:lnTo>
                <a:lnTo>
                  <a:pt x="1220613" y="322515"/>
                </a:lnTo>
                <a:lnTo>
                  <a:pt x="1223771" y="292608"/>
                </a:lnTo>
                <a:close/>
              </a:path>
            </a:pathLst>
          </a:custGeom>
          <a:ln w="57912"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A9FADF2F-E83E-E219-78E3-32456B1BC653}"/>
              </a:ext>
            </a:extLst>
          </p:cNvPr>
          <p:cNvSpPr/>
          <p:nvPr/>
        </p:nvSpPr>
        <p:spPr>
          <a:xfrm>
            <a:off x="5334000" y="1371600"/>
            <a:ext cx="2048510" cy="3260725"/>
          </a:xfrm>
          <a:custGeom>
            <a:avLst/>
            <a:gdLst/>
            <a:ahLst/>
            <a:cxnLst/>
            <a:rect l="l" t="t" r="r" b="b"/>
            <a:pathLst>
              <a:path w="2048510" h="3260725">
                <a:moveTo>
                  <a:pt x="23749" y="3005962"/>
                </a:moveTo>
                <a:lnTo>
                  <a:pt x="0" y="3260470"/>
                </a:lnTo>
                <a:lnTo>
                  <a:pt x="217805" y="3126740"/>
                </a:lnTo>
                <a:lnTo>
                  <a:pt x="205153" y="3118866"/>
                </a:lnTo>
                <a:lnTo>
                  <a:pt x="132969" y="3118866"/>
                </a:lnTo>
                <a:lnTo>
                  <a:pt x="68325" y="3078606"/>
                </a:lnTo>
                <a:lnTo>
                  <a:pt x="88464" y="3046240"/>
                </a:lnTo>
                <a:lnTo>
                  <a:pt x="23749" y="3005962"/>
                </a:lnTo>
                <a:close/>
              </a:path>
              <a:path w="2048510" h="3260725">
                <a:moveTo>
                  <a:pt x="88464" y="3046240"/>
                </a:moveTo>
                <a:lnTo>
                  <a:pt x="68325" y="3078606"/>
                </a:lnTo>
                <a:lnTo>
                  <a:pt x="132969" y="3118866"/>
                </a:lnTo>
                <a:lnTo>
                  <a:pt x="153118" y="3086480"/>
                </a:lnTo>
                <a:lnTo>
                  <a:pt x="88464" y="3046240"/>
                </a:lnTo>
                <a:close/>
              </a:path>
              <a:path w="2048510" h="3260725">
                <a:moveTo>
                  <a:pt x="153118" y="3086480"/>
                </a:moveTo>
                <a:lnTo>
                  <a:pt x="132969" y="3118866"/>
                </a:lnTo>
                <a:lnTo>
                  <a:pt x="205153" y="3118866"/>
                </a:lnTo>
                <a:lnTo>
                  <a:pt x="153118" y="3086480"/>
                </a:lnTo>
                <a:close/>
              </a:path>
              <a:path w="2048510" h="3260725">
                <a:moveTo>
                  <a:pt x="1983867" y="0"/>
                </a:moveTo>
                <a:lnTo>
                  <a:pt x="88464" y="3046240"/>
                </a:lnTo>
                <a:lnTo>
                  <a:pt x="153118" y="3086480"/>
                </a:lnTo>
                <a:lnTo>
                  <a:pt x="2048509" y="40131"/>
                </a:lnTo>
                <a:lnTo>
                  <a:pt x="1983867" y="0"/>
                </a:lnTo>
                <a:close/>
              </a:path>
            </a:pathLst>
          </a:cu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794F1CF-B0CD-C450-CBBB-9C1FC23D9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17" y="1688466"/>
            <a:ext cx="7467600" cy="452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2"/>
          <p:cNvSpPr txBox="1"/>
          <p:nvPr/>
        </p:nvSpPr>
        <p:spPr>
          <a:xfrm>
            <a:off x="271373" y="954151"/>
            <a:ext cx="6230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Clr>
                <a:srgbClr val="672566"/>
              </a:buClr>
              <a:buChar char="•"/>
              <a:tabLst>
                <a:tab pos="355600" algn="l"/>
                <a:tab pos="356235" algn="l"/>
              </a:tabLst>
            </a:pPr>
            <a:r>
              <a:rPr sz="2400" spc="-5">
                <a:latin typeface="Arial"/>
                <a:cs typeface="Arial"/>
              </a:rPr>
              <a:t>Select “Apply </a:t>
            </a:r>
            <a:r>
              <a:rPr sz="2400">
                <a:latin typeface="Arial"/>
                <a:cs typeface="Arial"/>
              </a:rPr>
              <a:t>for a secondary school</a:t>
            </a:r>
            <a:r>
              <a:rPr sz="2400" spc="-20">
                <a:latin typeface="Arial"/>
                <a:cs typeface="Arial"/>
              </a:rPr>
              <a:t> </a:t>
            </a:r>
            <a:r>
              <a:rPr sz="2400" spc="-10">
                <a:latin typeface="Arial"/>
                <a:cs typeface="Arial"/>
              </a:rPr>
              <a:t>place”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6827" y="140588"/>
            <a:ext cx="26911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/>
              <a:t>Applying</a:t>
            </a:r>
            <a:r>
              <a:rPr spc="-5"/>
              <a:t> online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1676400" y="1905000"/>
            <a:ext cx="3834901" cy="3571706"/>
            <a:chOff x="1402079" y="1370075"/>
            <a:chExt cx="3829001" cy="3585100"/>
          </a:xfrm>
        </p:grpSpPr>
        <p:sp>
          <p:nvSpPr>
            <p:cNvPr id="6" name="object 6"/>
            <p:cNvSpPr/>
            <p:nvPr/>
          </p:nvSpPr>
          <p:spPr>
            <a:xfrm>
              <a:off x="1402079" y="1370075"/>
              <a:ext cx="2357627" cy="299770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44878" y="1389760"/>
              <a:ext cx="2046605" cy="2687320"/>
            </a:xfrm>
            <a:custGeom>
              <a:avLst/>
              <a:gdLst/>
              <a:ahLst/>
              <a:cxnLst/>
              <a:rect l="l" t="t" r="r" b="b"/>
              <a:pathLst>
                <a:path w="2046604" h="2687320">
                  <a:moveTo>
                    <a:pt x="1878207" y="2527667"/>
                  </a:moveTo>
                  <a:lnTo>
                    <a:pt x="1817497" y="2573655"/>
                  </a:lnTo>
                  <a:lnTo>
                    <a:pt x="2046605" y="2686939"/>
                  </a:lnTo>
                  <a:lnTo>
                    <a:pt x="2022569" y="2558034"/>
                  </a:lnTo>
                  <a:lnTo>
                    <a:pt x="1901190" y="2558034"/>
                  </a:lnTo>
                  <a:lnTo>
                    <a:pt x="1878207" y="2527667"/>
                  </a:lnTo>
                  <a:close/>
                </a:path>
                <a:path w="2046604" h="2687320">
                  <a:moveTo>
                    <a:pt x="1938988" y="2481626"/>
                  </a:moveTo>
                  <a:lnTo>
                    <a:pt x="1878207" y="2527667"/>
                  </a:lnTo>
                  <a:lnTo>
                    <a:pt x="1901190" y="2558034"/>
                  </a:lnTo>
                  <a:lnTo>
                    <a:pt x="1962023" y="2512060"/>
                  </a:lnTo>
                  <a:lnTo>
                    <a:pt x="1938988" y="2481626"/>
                  </a:lnTo>
                  <a:close/>
                </a:path>
                <a:path w="2046604" h="2687320">
                  <a:moveTo>
                    <a:pt x="1999742" y="2435606"/>
                  </a:moveTo>
                  <a:lnTo>
                    <a:pt x="1938988" y="2481626"/>
                  </a:lnTo>
                  <a:lnTo>
                    <a:pt x="1962023" y="2512060"/>
                  </a:lnTo>
                  <a:lnTo>
                    <a:pt x="1901190" y="2558034"/>
                  </a:lnTo>
                  <a:lnTo>
                    <a:pt x="2022569" y="2558034"/>
                  </a:lnTo>
                  <a:lnTo>
                    <a:pt x="1999742" y="2435606"/>
                  </a:lnTo>
                  <a:close/>
                </a:path>
                <a:path w="2046604" h="2687320">
                  <a:moveTo>
                    <a:pt x="60706" y="0"/>
                  </a:moveTo>
                  <a:lnTo>
                    <a:pt x="0" y="45974"/>
                  </a:lnTo>
                  <a:lnTo>
                    <a:pt x="1878207" y="2527667"/>
                  </a:lnTo>
                  <a:lnTo>
                    <a:pt x="1938988" y="2481626"/>
                  </a:lnTo>
                  <a:lnTo>
                    <a:pt x="60706" y="0"/>
                  </a:lnTo>
                  <a:close/>
                </a:path>
              </a:pathLst>
            </a:custGeom>
            <a:solidFill>
              <a:srgbClr val="7030A0"/>
            </a:solidFill>
            <a:ln>
              <a:solidFill>
                <a:srgbClr val="703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999817" y="4215082"/>
              <a:ext cx="2231263" cy="740093"/>
            </a:xfrm>
            <a:custGeom>
              <a:avLst/>
              <a:gdLst/>
              <a:ahLst/>
              <a:cxnLst/>
              <a:rect l="l" t="t" r="r" b="b"/>
              <a:pathLst>
                <a:path w="2159635" h="803275">
                  <a:moveTo>
                    <a:pt x="0" y="401574"/>
                  </a:moveTo>
                  <a:lnTo>
                    <a:pt x="8411" y="351209"/>
                  </a:lnTo>
                  <a:lnTo>
                    <a:pt x="32973" y="302709"/>
                  </a:lnTo>
                  <a:lnTo>
                    <a:pt x="72672" y="256450"/>
                  </a:lnTo>
                  <a:lnTo>
                    <a:pt x="126498" y="212810"/>
                  </a:lnTo>
                  <a:lnTo>
                    <a:pt x="193439" y="172164"/>
                  </a:lnTo>
                  <a:lnTo>
                    <a:pt x="231512" y="153081"/>
                  </a:lnTo>
                  <a:lnTo>
                    <a:pt x="272484" y="134889"/>
                  </a:lnTo>
                  <a:lnTo>
                    <a:pt x="316230" y="117633"/>
                  </a:lnTo>
                  <a:lnTo>
                    <a:pt x="362622" y="101362"/>
                  </a:lnTo>
                  <a:lnTo>
                    <a:pt x="411534" y="86121"/>
                  </a:lnTo>
                  <a:lnTo>
                    <a:pt x="462840" y="71959"/>
                  </a:lnTo>
                  <a:lnTo>
                    <a:pt x="516414" y="58923"/>
                  </a:lnTo>
                  <a:lnTo>
                    <a:pt x="572129" y="47058"/>
                  </a:lnTo>
                  <a:lnTo>
                    <a:pt x="629858" y="36413"/>
                  </a:lnTo>
                  <a:lnTo>
                    <a:pt x="689476" y="27035"/>
                  </a:lnTo>
                  <a:lnTo>
                    <a:pt x="750855" y="18970"/>
                  </a:lnTo>
                  <a:lnTo>
                    <a:pt x="813870" y="12266"/>
                  </a:lnTo>
                  <a:lnTo>
                    <a:pt x="878394" y="6970"/>
                  </a:lnTo>
                  <a:lnTo>
                    <a:pt x="944300" y="3129"/>
                  </a:lnTo>
                  <a:lnTo>
                    <a:pt x="1011462" y="790"/>
                  </a:lnTo>
                  <a:lnTo>
                    <a:pt x="1079754" y="0"/>
                  </a:lnTo>
                  <a:lnTo>
                    <a:pt x="1148045" y="790"/>
                  </a:lnTo>
                  <a:lnTo>
                    <a:pt x="1215207" y="3129"/>
                  </a:lnTo>
                  <a:lnTo>
                    <a:pt x="1281113" y="6970"/>
                  </a:lnTo>
                  <a:lnTo>
                    <a:pt x="1345637" y="12266"/>
                  </a:lnTo>
                  <a:lnTo>
                    <a:pt x="1408652" y="18970"/>
                  </a:lnTo>
                  <a:lnTo>
                    <a:pt x="1470031" y="27035"/>
                  </a:lnTo>
                  <a:lnTo>
                    <a:pt x="1529649" y="36413"/>
                  </a:lnTo>
                  <a:lnTo>
                    <a:pt x="1587378" y="47058"/>
                  </a:lnTo>
                  <a:lnTo>
                    <a:pt x="1643093" y="58923"/>
                  </a:lnTo>
                  <a:lnTo>
                    <a:pt x="1696667" y="71959"/>
                  </a:lnTo>
                  <a:lnTo>
                    <a:pt x="1747973" y="86121"/>
                  </a:lnTo>
                  <a:lnTo>
                    <a:pt x="1796885" y="101362"/>
                  </a:lnTo>
                  <a:lnTo>
                    <a:pt x="1843278" y="117633"/>
                  </a:lnTo>
                  <a:lnTo>
                    <a:pt x="1887023" y="134889"/>
                  </a:lnTo>
                  <a:lnTo>
                    <a:pt x="1927995" y="153081"/>
                  </a:lnTo>
                  <a:lnTo>
                    <a:pt x="1966068" y="172164"/>
                  </a:lnTo>
                  <a:lnTo>
                    <a:pt x="2001115" y="192089"/>
                  </a:lnTo>
                  <a:lnTo>
                    <a:pt x="2061625" y="234279"/>
                  </a:lnTo>
                  <a:lnTo>
                    <a:pt x="2108514" y="279276"/>
                  </a:lnTo>
                  <a:lnTo>
                    <a:pt x="2140771" y="326702"/>
                  </a:lnTo>
                  <a:lnTo>
                    <a:pt x="2157383" y="376182"/>
                  </a:lnTo>
                  <a:lnTo>
                    <a:pt x="2159508" y="401574"/>
                  </a:lnTo>
                  <a:lnTo>
                    <a:pt x="2157383" y="426965"/>
                  </a:lnTo>
                  <a:lnTo>
                    <a:pt x="2140771" y="476445"/>
                  </a:lnTo>
                  <a:lnTo>
                    <a:pt x="2108514" y="523871"/>
                  </a:lnTo>
                  <a:lnTo>
                    <a:pt x="2061625" y="568868"/>
                  </a:lnTo>
                  <a:lnTo>
                    <a:pt x="2001115" y="611058"/>
                  </a:lnTo>
                  <a:lnTo>
                    <a:pt x="1966068" y="630983"/>
                  </a:lnTo>
                  <a:lnTo>
                    <a:pt x="1927995" y="650066"/>
                  </a:lnTo>
                  <a:lnTo>
                    <a:pt x="1887023" y="668258"/>
                  </a:lnTo>
                  <a:lnTo>
                    <a:pt x="1843277" y="685514"/>
                  </a:lnTo>
                  <a:lnTo>
                    <a:pt x="1796885" y="701785"/>
                  </a:lnTo>
                  <a:lnTo>
                    <a:pt x="1747973" y="717026"/>
                  </a:lnTo>
                  <a:lnTo>
                    <a:pt x="1696667" y="731188"/>
                  </a:lnTo>
                  <a:lnTo>
                    <a:pt x="1643093" y="744224"/>
                  </a:lnTo>
                  <a:lnTo>
                    <a:pt x="1587378" y="756089"/>
                  </a:lnTo>
                  <a:lnTo>
                    <a:pt x="1529649" y="766734"/>
                  </a:lnTo>
                  <a:lnTo>
                    <a:pt x="1470031" y="776112"/>
                  </a:lnTo>
                  <a:lnTo>
                    <a:pt x="1408652" y="784177"/>
                  </a:lnTo>
                  <a:lnTo>
                    <a:pt x="1345637" y="790881"/>
                  </a:lnTo>
                  <a:lnTo>
                    <a:pt x="1281113" y="796177"/>
                  </a:lnTo>
                  <a:lnTo>
                    <a:pt x="1215207" y="800018"/>
                  </a:lnTo>
                  <a:lnTo>
                    <a:pt x="1148045" y="802357"/>
                  </a:lnTo>
                  <a:lnTo>
                    <a:pt x="1079754" y="803148"/>
                  </a:lnTo>
                  <a:lnTo>
                    <a:pt x="1011462" y="802357"/>
                  </a:lnTo>
                  <a:lnTo>
                    <a:pt x="944300" y="800018"/>
                  </a:lnTo>
                  <a:lnTo>
                    <a:pt x="878394" y="796177"/>
                  </a:lnTo>
                  <a:lnTo>
                    <a:pt x="813870" y="790881"/>
                  </a:lnTo>
                  <a:lnTo>
                    <a:pt x="750855" y="784177"/>
                  </a:lnTo>
                  <a:lnTo>
                    <a:pt x="689476" y="776112"/>
                  </a:lnTo>
                  <a:lnTo>
                    <a:pt x="629858" y="766734"/>
                  </a:lnTo>
                  <a:lnTo>
                    <a:pt x="572129" y="756089"/>
                  </a:lnTo>
                  <a:lnTo>
                    <a:pt x="516414" y="744224"/>
                  </a:lnTo>
                  <a:lnTo>
                    <a:pt x="462840" y="731188"/>
                  </a:lnTo>
                  <a:lnTo>
                    <a:pt x="411534" y="717026"/>
                  </a:lnTo>
                  <a:lnTo>
                    <a:pt x="362622" y="701785"/>
                  </a:lnTo>
                  <a:lnTo>
                    <a:pt x="316230" y="685514"/>
                  </a:lnTo>
                  <a:lnTo>
                    <a:pt x="272484" y="668258"/>
                  </a:lnTo>
                  <a:lnTo>
                    <a:pt x="231512" y="650066"/>
                  </a:lnTo>
                  <a:lnTo>
                    <a:pt x="193439" y="630983"/>
                  </a:lnTo>
                  <a:lnTo>
                    <a:pt x="158392" y="611058"/>
                  </a:lnTo>
                  <a:lnTo>
                    <a:pt x="97882" y="568868"/>
                  </a:lnTo>
                  <a:lnTo>
                    <a:pt x="50993" y="523871"/>
                  </a:lnTo>
                  <a:lnTo>
                    <a:pt x="18736" y="476445"/>
                  </a:lnTo>
                  <a:lnTo>
                    <a:pt x="2124" y="426965"/>
                  </a:lnTo>
                  <a:lnTo>
                    <a:pt x="0" y="401574"/>
                  </a:lnTo>
                  <a:close/>
                </a:path>
              </a:pathLst>
            </a:custGeom>
            <a:noFill/>
            <a:ln w="57912">
              <a:solidFill>
                <a:srgbClr val="703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66827" y="140588"/>
            <a:ext cx="26911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/>
              <a:t>Applying</a:t>
            </a:r>
            <a:r>
              <a:rPr spc="-5"/>
              <a:t> online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02437" y="890374"/>
            <a:ext cx="5114290" cy="758190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65"/>
              </a:spcBef>
              <a:buClr>
                <a:srgbClr val="672566"/>
              </a:buClr>
              <a:buChar char="•"/>
              <a:tabLst>
                <a:tab pos="354965" algn="l"/>
                <a:tab pos="355600" algn="l"/>
              </a:tabLst>
            </a:pPr>
            <a:r>
              <a:rPr sz="1600" spc="-5">
                <a:latin typeface="Arial"/>
                <a:cs typeface="Arial"/>
              </a:rPr>
              <a:t>Read through the information on the page and</a:t>
            </a:r>
            <a:r>
              <a:rPr sz="1600" spc="80">
                <a:latin typeface="Arial"/>
                <a:cs typeface="Arial"/>
              </a:rPr>
              <a:t> </a:t>
            </a:r>
            <a:r>
              <a:rPr sz="1600">
                <a:latin typeface="Arial"/>
                <a:cs typeface="Arial"/>
              </a:rPr>
              <a:t>select</a:t>
            </a:r>
          </a:p>
          <a:p>
            <a:pPr marL="355600">
              <a:lnSpc>
                <a:spcPct val="100000"/>
              </a:lnSpc>
              <a:spcBef>
                <a:spcPts val="960"/>
              </a:spcBef>
            </a:pPr>
            <a:r>
              <a:rPr sz="1600" spc="-5">
                <a:latin typeface="Arial"/>
                <a:cs typeface="Arial"/>
              </a:rPr>
              <a:t>“Apply for a </a:t>
            </a:r>
            <a:r>
              <a:rPr sz="1600" spc="-10">
                <a:latin typeface="Arial"/>
                <a:cs typeface="Arial"/>
              </a:rPr>
              <a:t>secondary </a:t>
            </a:r>
            <a:r>
              <a:rPr sz="1600" spc="-5">
                <a:latin typeface="Arial"/>
                <a:cs typeface="Arial"/>
              </a:rPr>
              <a:t>school</a:t>
            </a:r>
            <a:r>
              <a:rPr sz="1600" spc="25">
                <a:latin typeface="Arial"/>
                <a:cs typeface="Arial"/>
              </a:rPr>
              <a:t> </a:t>
            </a:r>
            <a:r>
              <a:rPr sz="1600" spc="-10">
                <a:latin typeface="Arial"/>
                <a:cs typeface="Arial"/>
              </a:rPr>
              <a:t>place”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B245E7E-1CAC-D480-8D13-D9D2AACB1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05000"/>
            <a:ext cx="6553200" cy="436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ject 7">
            <a:extLst>
              <a:ext uri="{FF2B5EF4-FFF2-40B4-BE49-F238E27FC236}">
                <a16:creationId xmlns:a16="http://schemas.microsoft.com/office/drawing/2014/main" id="{58107478-6F2E-8AEC-BD84-1C3E26941F0F}"/>
              </a:ext>
            </a:extLst>
          </p:cNvPr>
          <p:cNvSpPr/>
          <p:nvPr/>
        </p:nvSpPr>
        <p:spPr>
          <a:xfrm>
            <a:off x="4267200" y="1371600"/>
            <a:ext cx="2048510" cy="3260725"/>
          </a:xfrm>
          <a:custGeom>
            <a:avLst/>
            <a:gdLst/>
            <a:ahLst/>
            <a:cxnLst/>
            <a:rect l="l" t="t" r="r" b="b"/>
            <a:pathLst>
              <a:path w="2048510" h="3260725">
                <a:moveTo>
                  <a:pt x="23749" y="3005962"/>
                </a:moveTo>
                <a:lnTo>
                  <a:pt x="0" y="3260470"/>
                </a:lnTo>
                <a:lnTo>
                  <a:pt x="217805" y="3126740"/>
                </a:lnTo>
                <a:lnTo>
                  <a:pt x="205153" y="3118866"/>
                </a:lnTo>
                <a:lnTo>
                  <a:pt x="132969" y="3118866"/>
                </a:lnTo>
                <a:lnTo>
                  <a:pt x="68325" y="3078606"/>
                </a:lnTo>
                <a:lnTo>
                  <a:pt x="88464" y="3046240"/>
                </a:lnTo>
                <a:lnTo>
                  <a:pt x="23749" y="3005962"/>
                </a:lnTo>
                <a:close/>
              </a:path>
              <a:path w="2048510" h="3260725">
                <a:moveTo>
                  <a:pt x="88464" y="3046240"/>
                </a:moveTo>
                <a:lnTo>
                  <a:pt x="68325" y="3078606"/>
                </a:lnTo>
                <a:lnTo>
                  <a:pt x="132969" y="3118866"/>
                </a:lnTo>
                <a:lnTo>
                  <a:pt x="153118" y="3086480"/>
                </a:lnTo>
                <a:lnTo>
                  <a:pt x="88464" y="3046240"/>
                </a:lnTo>
                <a:close/>
              </a:path>
              <a:path w="2048510" h="3260725">
                <a:moveTo>
                  <a:pt x="153118" y="3086480"/>
                </a:moveTo>
                <a:lnTo>
                  <a:pt x="132969" y="3118866"/>
                </a:lnTo>
                <a:lnTo>
                  <a:pt x="205153" y="3118866"/>
                </a:lnTo>
                <a:lnTo>
                  <a:pt x="153118" y="3086480"/>
                </a:lnTo>
                <a:close/>
              </a:path>
              <a:path w="2048510" h="3260725">
                <a:moveTo>
                  <a:pt x="1983867" y="0"/>
                </a:moveTo>
                <a:lnTo>
                  <a:pt x="88464" y="3046240"/>
                </a:lnTo>
                <a:lnTo>
                  <a:pt x="153118" y="3086480"/>
                </a:lnTo>
                <a:lnTo>
                  <a:pt x="2048509" y="40131"/>
                </a:lnTo>
                <a:lnTo>
                  <a:pt x="1983867" y="0"/>
                </a:lnTo>
                <a:close/>
              </a:path>
            </a:pathLst>
          </a:custGeom>
          <a:solidFill>
            <a:srgbClr val="7030A0"/>
          </a:solidFill>
          <a:ln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EE4608CD-11F4-E2BB-F1F6-10CA2FA63E13}"/>
              </a:ext>
            </a:extLst>
          </p:cNvPr>
          <p:cNvSpPr/>
          <p:nvPr/>
        </p:nvSpPr>
        <p:spPr>
          <a:xfrm>
            <a:off x="1083500" y="4726429"/>
            <a:ext cx="3488500" cy="774243"/>
          </a:xfrm>
          <a:custGeom>
            <a:avLst/>
            <a:gdLst/>
            <a:ahLst/>
            <a:cxnLst/>
            <a:rect l="l" t="t" r="r" b="b"/>
            <a:pathLst>
              <a:path w="1224280" h="585470">
                <a:moveTo>
                  <a:pt x="1223771" y="292608"/>
                </a:moveTo>
                <a:lnTo>
                  <a:pt x="1211341" y="233654"/>
                </a:lnTo>
                <a:lnTo>
                  <a:pt x="1175688" y="178736"/>
                </a:lnTo>
                <a:lnTo>
                  <a:pt x="1119274" y="129033"/>
                </a:lnTo>
                <a:lnTo>
                  <a:pt x="1084050" y="106506"/>
                </a:lnTo>
                <a:lnTo>
                  <a:pt x="1044559" y="85725"/>
                </a:lnTo>
                <a:lnTo>
                  <a:pt x="1001107" y="66836"/>
                </a:lnTo>
                <a:lnTo>
                  <a:pt x="954002" y="49988"/>
                </a:lnTo>
                <a:lnTo>
                  <a:pt x="903552" y="35328"/>
                </a:lnTo>
                <a:lnTo>
                  <a:pt x="850064" y="23002"/>
                </a:lnTo>
                <a:lnTo>
                  <a:pt x="793846" y="13160"/>
                </a:lnTo>
                <a:lnTo>
                  <a:pt x="735205" y="5947"/>
                </a:lnTo>
                <a:lnTo>
                  <a:pt x="674449" y="1511"/>
                </a:lnTo>
                <a:lnTo>
                  <a:pt x="611886" y="0"/>
                </a:lnTo>
                <a:lnTo>
                  <a:pt x="549324" y="1511"/>
                </a:lnTo>
                <a:lnTo>
                  <a:pt x="488569" y="5947"/>
                </a:lnTo>
                <a:lnTo>
                  <a:pt x="429930" y="13160"/>
                </a:lnTo>
                <a:lnTo>
                  <a:pt x="373712" y="23002"/>
                </a:lnTo>
                <a:lnTo>
                  <a:pt x="320225" y="35328"/>
                </a:lnTo>
                <a:lnTo>
                  <a:pt x="269775" y="49988"/>
                </a:lnTo>
                <a:lnTo>
                  <a:pt x="222670" y="66836"/>
                </a:lnTo>
                <a:lnTo>
                  <a:pt x="179217" y="85724"/>
                </a:lnTo>
                <a:lnTo>
                  <a:pt x="139725" y="106506"/>
                </a:lnTo>
                <a:lnTo>
                  <a:pt x="104500" y="129033"/>
                </a:lnTo>
                <a:lnTo>
                  <a:pt x="73851" y="153159"/>
                </a:lnTo>
                <a:lnTo>
                  <a:pt x="27509" y="205617"/>
                </a:lnTo>
                <a:lnTo>
                  <a:pt x="3159" y="262700"/>
                </a:lnTo>
                <a:lnTo>
                  <a:pt x="0" y="292608"/>
                </a:lnTo>
                <a:lnTo>
                  <a:pt x="3159" y="322515"/>
                </a:lnTo>
                <a:lnTo>
                  <a:pt x="27509" y="379598"/>
                </a:lnTo>
                <a:lnTo>
                  <a:pt x="73851" y="432056"/>
                </a:lnTo>
                <a:lnTo>
                  <a:pt x="104500" y="456182"/>
                </a:lnTo>
                <a:lnTo>
                  <a:pt x="139725" y="478709"/>
                </a:lnTo>
                <a:lnTo>
                  <a:pt x="179217" y="499491"/>
                </a:lnTo>
                <a:lnTo>
                  <a:pt x="222670" y="518379"/>
                </a:lnTo>
                <a:lnTo>
                  <a:pt x="269775" y="535227"/>
                </a:lnTo>
                <a:lnTo>
                  <a:pt x="320225" y="549887"/>
                </a:lnTo>
                <a:lnTo>
                  <a:pt x="373712" y="562213"/>
                </a:lnTo>
                <a:lnTo>
                  <a:pt x="429930" y="572055"/>
                </a:lnTo>
                <a:lnTo>
                  <a:pt x="488569" y="579268"/>
                </a:lnTo>
                <a:lnTo>
                  <a:pt x="549324" y="583704"/>
                </a:lnTo>
                <a:lnTo>
                  <a:pt x="611886" y="585216"/>
                </a:lnTo>
                <a:lnTo>
                  <a:pt x="674449" y="583704"/>
                </a:lnTo>
                <a:lnTo>
                  <a:pt x="735205" y="579268"/>
                </a:lnTo>
                <a:lnTo>
                  <a:pt x="793846" y="572055"/>
                </a:lnTo>
                <a:lnTo>
                  <a:pt x="850064" y="562213"/>
                </a:lnTo>
                <a:lnTo>
                  <a:pt x="903552" y="549887"/>
                </a:lnTo>
                <a:lnTo>
                  <a:pt x="954002" y="535227"/>
                </a:lnTo>
                <a:lnTo>
                  <a:pt x="1001107" y="518379"/>
                </a:lnTo>
                <a:lnTo>
                  <a:pt x="1044559" y="499491"/>
                </a:lnTo>
                <a:lnTo>
                  <a:pt x="1084050" y="478709"/>
                </a:lnTo>
                <a:lnTo>
                  <a:pt x="1119274" y="456182"/>
                </a:lnTo>
                <a:lnTo>
                  <a:pt x="1149923" y="432056"/>
                </a:lnTo>
                <a:lnTo>
                  <a:pt x="1196263" y="379598"/>
                </a:lnTo>
                <a:lnTo>
                  <a:pt x="1220613" y="322515"/>
                </a:lnTo>
                <a:lnTo>
                  <a:pt x="1223771" y="292608"/>
                </a:lnTo>
                <a:close/>
              </a:path>
            </a:pathLst>
          </a:custGeom>
          <a:ln w="57912"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3995" y="1828800"/>
            <a:ext cx="8716010" cy="3716020"/>
            <a:chOff x="251459" y="1053083"/>
            <a:chExt cx="8716010" cy="3716020"/>
          </a:xfrm>
        </p:grpSpPr>
        <p:sp>
          <p:nvSpPr>
            <p:cNvPr id="3" name="object 3"/>
            <p:cNvSpPr/>
            <p:nvPr/>
          </p:nvSpPr>
          <p:spPr>
            <a:xfrm>
              <a:off x="251459" y="1053083"/>
              <a:ext cx="8715756" cy="371562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300215" y="1508772"/>
              <a:ext cx="897648" cy="9296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71844" y="1557527"/>
              <a:ext cx="759460" cy="791210"/>
            </a:xfrm>
            <a:custGeom>
              <a:avLst/>
              <a:gdLst/>
              <a:ahLst/>
              <a:cxnLst/>
              <a:rect l="l" t="t" r="r" b="b"/>
              <a:pathLst>
                <a:path w="759459" h="791210">
                  <a:moveTo>
                    <a:pt x="0" y="395477"/>
                  </a:moveTo>
                  <a:lnTo>
                    <a:pt x="2957" y="445090"/>
                  </a:lnTo>
                  <a:lnTo>
                    <a:pt x="11591" y="492862"/>
                  </a:lnTo>
                  <a:lnTo>
                    <a:pt x="25546" y="538424"/>
                  </a:lnTo>
                  <a:lnTo>
                    <a:pt x="44467" y="581404"/>
                  </a:lnTo>
                  <a:lnTo>
                    <a:pt x="67997" y="621433"/>
                  </a:lnTo>
                  <a:lnTo>
                    <a:pt x="95781" y="658140"/>
                  </a:lnTo>
                  <a:lnTo>
                    <a:pt x="127462" y="691154"/>
                  </a:lnTo>
                  <a:lnTo>
                    <a:pt x="162685" y="720105"/>
                  </a:lnTo>
                  <a:lnTo>
                    <a:pt x="201095" y="744624"/>
                  </a:lnTo>
                  <a:lnTo>
                    <a:pt x="242334" y="764338"/>
                  </a:lnTo>
                  <a:lnTo>
                    <a:pt x="286048" y="778879"/>
                  </a:lnTo>
                  <a:lnTo>
                    <a:pt x="331881" y="787875"/>
                  </a:lnTo>
                  <a:lnTo>
                    <a:pt x="379475" y="790956"/>
                  </a:lnTo>
                  <a:lnTo>
                    <a:pt x="427070" y="787875"/>
                  </a:lnTo>
                  <a:lnTo>
                    <a:pt x="472903" y="778879"/>
                  </a:lnTo>
                  <a:lnTo>
                    <a:pt x="516617" y="764338"/>
                  </a:lnTo>
                  <a:lnTo>
                    <a:pt x="557856" y="744624"/>
                  </a:lnTo>
                  <a:lnTo>
                    <a:pt x="596266" y="720105"/>
                  </a:lnTo>
                  <a:lnTo>
                    <a:pt x="631489" y="691154"/>
                  </a:lnTo>
                  <a:lnTo>
                    <a:pt x="663170" y="658140"/>
                  </a:lnTo>
                  <a:lnTo>
                    <a:pt x="690954" y="621433"/>
                  </a:lnTo>
                  <a:lnTo>
                    <a:pt x="714484" y="581404"/>
                  </a:lnTo>
                  <a:lnTo>
                    <a:pt x="733405" y="538424"/>
                  </a:lnTo>
                  <a:lnTo>
                    <a:pt x="747360" y="492862"/>
                  </a:lnTo>
                  <a:lnTo>
                    <a:pt x="755994" y="445090"/>
                  </a:lnTo>
                  <a:lnTo>
                    <a:pt x="758951" y="395477"/>
                  </a:lnTo>
                  <a:lnTo>
                    <a:pt x="755994" y="345865"/>
                  </a:lnTo>
                  <a:lnTo>
                    <a:pt x="747360" y="298093"/>
                  </a:lnTo>
                  <a:lnTo>
                    <a:pt x="733405" y="252531"/>
                  </a:lnTo>
                  <a:lnTo>
                    <a:pt x="714484" y="209551"/>
                  </a:lnTo>
                  <a:lnTo>
                    <a:pt x="690954" y="169522"/>
                  </a:lnTo>
                  <a:lnTo>
                    <a:pt x="663170" y="132815"/>
                  </a:lnTo>
                  <a:lnTo>
                    <a:pt x="631489" y="99801"/>
                  </a:lnTo>
                  <a:lnTo>
                    <a:pt x="596266" y="70850"/>
                  </a:lnTo>
                  <a:lnTo>
                    <a:pt x="557856" y="46331"/>
                  </a:lnTo>
                  <a:lnTo>
                    <a:pt x="516617" y="26617"/>
                  </a:lnTo>
                  <a:lnTo>
                    <a:pt x="472903" y="12076"/>
                  </a:lnTo>
                  <a:lnTo>
                    <a:pt x="427070" y="3080"/>
                  </a:lnTo>
                  <a:lnTo>
                    <a:pt x="379475" y="0"/>
                  </a:lnTo>
                  <a:lnTo>
                    <a:pt x="331881" y="3080"/>
                  </a:lnTo>
                  <a:lnTo>
                    <a:pt x="286048" y="12076"/>
                  </a:lnTo>
                  <a:lnTo>
                    <a:pt x="242334" y="26617"/>
                  </a:lnTo>
                  <a:lnTo>
                    <a:pt x="201095" y="46331"/>
                  </a:lnTo>
                  <a:lnTo>
                    <a:pt x="162685" y="70850"/>
                  </a:lnTo>
                  <a:lnTo>
                    <a:pt x="127462" y="99801"/>
                  </a:lnTo>
                  <a:lnTo>
                    <a:pt x="95781" y="132815"/>
                  </a:lnTo>
                  <a:lnTo>
                    <a:pt x="67997" y="169522"/>
                  </a:lnTo>
                  <a:lnTo>
                    <a:pt x="44467" y="209551"/>
                  </a:lnTo>
                  <a:lnTo>
                    <a:pt x="25546" y="252531"/>
                  </a:lnTo>
                  <a:lnTo>
                    <a:pt x="11591" y="298093"/>
                  </a:lnTo>
                  <a:lnTo>
                    <a:pt x="2957" y="345865"/>
                  </a:lnTo>
                  <a:lnTo>
                    <a:pt x="0" y="395477"/>
                  </a:lnTo>
                  <a:close/>
                </a:path>
              </a:pathLst>
            </a:custGeom>
            <a:ln w="57912">
              <a:solidFill>
                <a:srgbClr val="7030A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66827" y="140588"/>
            <a:ext cx="269113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/>
              <a:t>Applying</a:t>
            </a:r>
            <a:r>
              <a:rPr spc="-5"/>
              <a:t> online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83F32B0D-C672-FBD6-F996-B6668FA91BF0}"/>
              </a:ext>
            </a:extLst>
          </p:cNvPr>
          <p:cNvSpPr txBox="1"/>
          <p:nvPr/>
        </p:nvSpPr>
        <p:spPr>
          <a:xfrm>
            <a:off x="271373" y="954151"/>
            <a:ext cx="6230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100"/>
              </a:spcBef>
              <a:buClr>
                <a:srgbClr val="672566"/>
              </a:buClr>
              <a:buChar char="•"/>
              <a:tabLst>
                <a:tab pos="355600" algn="l"/>
                <a:tab pos="356235" algn="l"/>
              </a:tabLst>
            </a:pPr>
            <a:r>
              <a:rPr lang="en-GB" sz="2400" spc="-5">
                <a:latin typeface="Arial"/>
                <a:cs typeface="Arial"/>
              </a:rPr>
              <a:t>Register and apply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826" y="140588"/>
            <a:ext cx="5776774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/>
              <a:t>Benefits of</a:t>
            </a:r>
            <a:r>
              <a:rPr spc="-20"/>
              <a:t> </a:t>
            </a:r>
            <a:r>
              <a:rPr spc="-5"/>
              <a:t>online</a:t>
            </a:r>
            <a:r>
              <a:rPr lang="en-GB" spc="-5"/>
              <a:t> applications</a:t>
            </a:r>
            <a:endParaRPr spc="-5"/>
          </a:p>
        </p:txBody>
      </p:sp>
      <p:sp>
        <p:nvSpPr>
          <p:cNvPr id="3" name="object 3"/>
          <p:cNvSpPr txBox="1"/>
          <p:nvPr/>
        </p:nvSpPr>
        <p:spPr>
          <a:xfrm>
            <a:off x="317500" y="865078"/>
            <a:ext cx="8241665" cy="4253087"/>
          </a:xfrm>
          <a:prstGeom prst="rect">
            <a:avLst/>
          </a:prstGeom>
        </p:spPr>
        <p:txBody>
          <a:bodyPr vert="horz" wrap="square" lIns="0" tIns="196215" rIns="0" bIns="0" rtlCol="0" anchor="t">
            <a:spAutoFit/>
          </a:bodyPr>
          <a:lstStyle/>
          <a:p>
            <a:pPr marL="367665" indent="-342900">
              <a:spcBef>
                <a:spcPts val="1545"/>
              </a:spcBef>
              <a:buClr>
                <a:srgbClr val="672566"/>
              </a:buClr>
              <a:buFont typeface="Arial" panose="020B0604020202020204" pitchFamily="34" charset="0"/>
              <a:buChar char="•"/>
              <a:tabLst>
                <a:tab pos="271463" algn="l"/>
              </a:tabLst>
            </a:pPr>
            <a:r>
              <a:rPr lang="en-GB" sz="2400" spc="-5">
                <a:latin typeface="Carlito"/>
                <a:cs typeface="Arial"/>
              </a:rPr>
              <a:t>Anytime access available from Friday 11 September 2026 – Saturday 31 October 2026 for on-time applications</a:t>
            </a:r>
          </a:p>
          <a:p>
            <a:pPr marL="367665" indent="-342900">
              <a:spcBef>
                <a:spcPts val="1545"/>
              </a:spcBef>
              <a:buClr>
                <a:srgbClr val="672566"/>
              </a:buClr>
              <a:buFont typeface="Arial" panose="020B0604020202020204" pitchFamily="34" charset="0"/>
              <a:buChar char="•"/>
              <a:tabLst>
                <a:tab pos="271463" algn="l"/>
              </a:tabLst>
            </a:pPr>
            <a:r>
              <a:rPr lang="en-GB" sz="2400" spc="-5">
                <a:latin typeface="Carlito"/>
                <a:cs typeface="Arial"/>
              </a:rPr>
              <a:t>Paperless process</a:t>
            </a:r>
            <a:endParaRPr sz="2400">
              <a:latin typeface="Carlito"/>
              <a:cs typeface="Arial"/>
            </a:endParaRPr>
          </a:p>
          <a:p>
            <a:pPr marL="215900" indent="-191135">
              <a:lnSpc>
                <a:spcPct val="100000"/>
              </a:lnSpc>
              <a:spcBef>
                <a:spcPts val="1440"/>
              </a:spcBef>
              <a:buClr>
                <a:srgbClr val="5F497A"/>
              </a:buClr>
              <a:buChar char="•"/>
              <a:tabLst>
                <a:tab pos="216535" algn="l"/>
              </a:tabLst>
            </a:pPr>
            <a:r>
              <a:rPr lang="en-GB" sz="2400" spc="-5">
                <a:latin typeface="Carlito"/>
                <a:cs typeface="Arial"/>
              </a:rPr>
              <a:t>  Secure </a:t>
            </a:r>
            <a:r>
              <a:rPr sz="2400" spc="-5">
                <a:latin typeface="Carlito"/>
                <a:cs typeface="Arial"/>
              </a:rPr>
              <a:t>and safe</a:t>
            </a:r>
            <a:r>
              <a:rPr sz="2400" spc="5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system</a:t>
            </a:r>
            <a:r>
              <a:rPr lang="en-GB" sz="2400" spc="-5">
                <a:latin typeface="Carlito"/>
                <a:cs typeface="Arial"/>
              </a:rPr>
              <a:t>.</a:t>
            </a:r>
            <a:endParaRPr sz="2400">
              <a:latin typeface="Carlito"/>
              <a:cs typeface="Arial"/>
            </a:endParaRPr>
          </a:p>
          <a:p>
            <a:pPr marL="215900" indent="-216000">
              <a:spcBef>
                <a:spcPts val="1440"/>
              </a:spcBef>
              <a:buClr>
                <a:srgbClr val="5F497A"/>
              </a:buClr>
              <a:buChar char="•"/>
              <a:tabLst>
                <a:tab pos="216535" algn="l"/>
              </a:tabLst>
            </a:pPr>
            <a:r>
              <a:rPr lang="en-GB" sz="2400" spc="-5">
                <a:latin typeface="Carlito"/>
                <a:cs typeface="Arial"/>
              </a:rPr>
              <a:t>  You will receive email notification of your school place offer on 1 March 2027.</a:t>
            </a:r>
            <a:endParaRPr sz="2400">
              <a:latin typeface="Carlito"/>
              <a:cs typeface="Arial"/>
            </a:endParaRPr>
          </a:p>
          <a:p>
            <a:pPr marL="215900" indent="-191135">
              <a:spcBef>
                <a:spcPts val="1445"/>
              </a:spcBef>
              <a:buClr>
                <a:srgbClr val="5F497A"/>
              </a:buClr>
              <a:buChar char="•"/>
              <a:tabLst>
                <a:tab pos="216535" algn="l"/>
              </a:tabLst>
            </a:pPr>
            <a:r>
              <a:rPr lang="en-GB" sz="2400" spc="-80">
                <a:latin typeface="Carlito"/>
                <a:cs typeface="Arial"/>
              </a:rPr>
              <a:t> </a:t>
            </a:r>
            <a:r>
              <a:rPr sz="2400" spc="-80">
                <a:latin typeface="Carlito"/>
                <a:cs typeface="Arial"/>
              </a:rPr>
              <a:t>You </a:t>
            </a:r>
            <a:r>
              <a:rPr sz="2400" spc="-5">
                <a:latin typeface="Carlito"/>
                <a:cs typeface="Arial"/>
              </a:rPr>
              <a:t>can amend your application </a:t>
            </a:r>
            <a:r>
              <a:rPr sz="2400">
                <a:latin typeface="Carlito"/>
                <a:cs typeface="Arial"/>
              </a:rPr>
              <a:t>after it </a:t>
            </a:r>
            <a:r>
              <a:rPr sz="2400" spc="-5">
                <a:latin typeface="Carlito"/>
                <a:cs typeface="Arial"/>
              </a:rPr>
              <a:t>has been submitted</a:t>
            </a:r>
            <a:r>
              <a:rPr lang="en-GB" sz="2400" spc="-5">
                <a:latin typeface="Carlito"/>
                <a:cs typeface="Arial"/>
              </a:rPr>
              <a:t> </a:t>
            </a:r>
            <a:r>
              <a:rPr sz="2400" spc="-5">
                <a:latin typeface="Carlito"/>
                <a:cs typeface="Arial"/>
              </a:rPr>
              <a:t>up until </a:t>
            </a:r>
            <a:r>
              <a:rPr sz="2400">
                <a:latin typeface="Carlito"/>
                <a:cs typeface="Arial"/>
              </a:rPr>
              <a:t>the</a:t>
            </a:r>
            <a:r>
              <a:rPr lang="en-GB" sz="2400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closing date </a:t>
            </a:r>
            <a:r>
              <a:rPr sz="2400">
                <a:latin typeface="Carlito"/>
                <a:cs typeface="Arial"/>
              </a:rPr>
              <a:t>of </a:t>
            </a:r>
            <a:r>
              <a:rPr sz="2400" spc="-5">
                <a:latin typeface="Carlito"/>
                <a:cs typeface="Arial"/>
              </a:rPr>
              <a:t>31</a:t>
            </a:r>
            <a:r>
              <a:rPr sz="2400" spc="-7" baseline="24305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October</a:t>
            </a:r>
            <a:r>
              <a:rPr sz="2400" spc="-160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202</a:t>
            </a:r>
            <a:r>
              <a:rPr lang="en-GB" sz="2400" spc="-5">
                <a:latin typeface="Carlito"/>
                <a:cs typeface="Arial"/>
              </a:rPr>
              <a:t>6. </a:t>
            </a:r>
            <a:r>
              <a:rPr lang="en-GB" sz="2400" b="1">
                <a:latin typeface="Carlito"/>
                <a:cs typeface="Arial"/>
              </a:rPr>
              <a:t>Please remember to re-submit your application after you make any changes</a:t>
            </a:r>
            <a:endParaRPr sz="2400">
              <a:latin typeface="Carlito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826" y="140588"/>
            <a:ext cx="3795573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spc="-5"/>
              <a:t>Useful Information</a:t>
            </a:r>
            <a:endParaRPr spc="-5"/>
          </a:p>
        </p:txBody>
      </p:sp>
      <p:sp>
        <p:nvSpPr>
          <p:cNvPr id="3" name="object 3"/>
          <p:cNvSpPr txBox="1"/>
          <p:nvPr/>
        </p:nvSpPr>
        <p:spPr>
          <a:xfrm>
            <a:off x="166826" y="914400"/>
            <a:ext cx="8596173" cy="4838504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406400" indent="-342900">
              <a:lnSpc>
                <a:spcPct val="100000"/>
              </a:lnSpc>
              <a:spcBef>
                <a:spcPts val="630"/>
              </a:spcBef>
              <a:buClr>
                <a:srgbClr val="672566"/>
              </a:buClr>
              <a:buChar char="•"/>
              <a:tabLst>
                <a:tab pos="405765" algn="l"/>
                <a:tab pos="406400" algn="l"/>
              </a:tabLst>
            </a:pPr>
            <a:r>
              <a:rPr lang="en-GB" sz="2000" spc="-5">
                <a:latin typeface="Carlito"/>
                <a:cs typeface="Arial"/>
              </a:rPr>
              <a:t>Ensure that you </a:t>
            </a:r>
            <a:r>
              <a:rPr sz="2000" spc="-5">
                <a:latin typeface="Carlito"/>
                <a:cs typeface="Arial"/>
              </a:rPr>
              <a:t>submit your </a:t>
            </a:r>
            <a:r>
              <a:rPr sz="2000">
                <a:latin typeface="Carlito"/>
                <a:cs typeface="Arial"/>
              </a:rPr>
              <a:t>application </a:t>
            </a:r>
            <a:r>
              <a:rPr sz="2000" spc="-5">
                <a:latin typeface="Carlito"/>
                <a:cs typeface="Arial"/>
              </a:rPr>
              <a:t>by </a:t>
            </a:r>
            <a:r>
              <a:rPr sz="2000" spc="5">
                <a:latin typeface="Carlito"/>
                <a:cs typeface="Arial"/>
              </a:rPr>
              <a:t>31</a:t>
            </a:r>
            <a:r>
              <a:rPr sz="2000" spc="7" baseline="24904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October</a:t>
            </a:r>
            <a:r>
              <a:rPr sz="2000" spc="-165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202</a:t>
            </a:r>
            <a:r>
              <a:rPr lang="en-GB" sz="2000" spc="-5">
                <a:latin typeface="Carlito"/>
                <a:cs typeface="Arial"/>
              </a:rPr>
              <a:t>6.</a:t>
            </a:r>
            <a:endParaRPr sz="2000">
              <a:latin typeface="Carlito"/>
              <a:cs typeface="Arial"/>
            </a:endParaRPr>
          </a:p>
          <a:p>
            <a:pPr marL="406400" indent="-342900">
              <a:lnSpc>
                <a:spcPct val="100000"/>
              </a:lnSpc>
              <a:spcBef>
                <a:spcPts val="530"/>
              </a:spcBef>
              <a:buClr>
                <a:srgbClr val="672566"/>
              </a:buClr>
              <a:buChar char="•"/>
              <a:tabLst>
                <a:tab pos="405765" algn="l"/>
                <a:tab pos="406400" algn="l"/>
              </a:tabLst>
            </a:pPr>
            <a:r>
              <a:rPr sz="2000" spc="-5">
                <a:latin typeface="Carlito"/>
                <a:cs typeface="Arial"/>
              </a:rPr>
              <a:t>Do your</a:t>
            </a:r>
            <a:r>
              <a:rPr sz="2000" spc="20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research</a:t>
            </a:r>
            <a:r>
              <a:rPr lang="en-GB" sz="2000" spc="-5">
                <a:latin typeface="Carlito"/>
                <a:cs typeface="Arial"/>
              </a:rPr>
              <a:t> on prospective schools and attend open evenings.</a:t>
            </a:r>
            <a:endParaRPr sz="2000">
              <a:latin typeface="Carlito"/>
              <a:cs typeface="Arial"/>
            </a:endParaRPr>
          </a:p>
          <a:p>
            <a:pPr marL="406400" indent="-342900">
              <a:lnSpc>
                <a:spcPct val="100000"/>
              </a:lnSpc>
              <a:spcBef>
                <a:spcPts val="530"/>
              </a:spcBef>
              <a:buClr>
                <a:srgbClr val="672566"/>
              </a:buClr>
              <a:buChar char="•"/>
              <a:tabLst>
                <a:tab pos="405765" algn="l"/>
                <a:tab pos="406400" algn="l"/>
              </a:tabLst>
            </a:pPr>
            <a:r>
              <a:rPr sz="2000" spc="-5">
                <a:latin typeface="Carlito"/>
                <a:cs typeface="Arial"/>
              </a:rPr>
              <a:t>Read the </a:t>
            </a:r>
            <a:r>
              <a:rPr sz="2000">
                <a:latin typeface="Carlito"/>
                <a:cs typeface="Arial"/>
              </a:rPr>
              <a:t>on-line </a:t>
            </a:r>
            <a:r>
              <a:rPr sz="2000" spc="-5">
                <a:latin typeface="Carlito"/>
                <a:cs typeface="Arial"/>
              </a:rPr>
              <a:t>information for </a:t>
            </a:r>
            <a:r>
              <a:rPr lang="en-GB" sz="2000" spc="-5">
                <a:latin typeface="Carlito"/>
                <a:cs typeface="Arial"/>
              </a:rPr>
              <a:t>parents'</a:t>
            </a:r>
            <a:r>
              <a:rPr sz="2000" spc="60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booklet</a:t>
            </a:r>
            <a:r>
              <a:rPr lang="en-GB" sz="2000" spc="-5">
                <a:latin typeface="Carlito"/>
                <a:cs typeface="Arial"/>
              </a:rPr>
              <a:t> on our website</a:t>
            </a:r>
          </a:p>
          <a:p>
            <a:pPr marL="406400" indent="-342900">
              <a:lnSpc>
                <a:spcPct val="100000"/>
              </a:lnSpc>
              <a:spcBef>
                <a:spcPts val="530"/>
              </a:spcBef>
              <a:buClr>
                <a:srgbClr val="672566"/>
              </a:buClr>
              <a:buChar char="•"/>
              <a:tabLst>
                <a:tab pos="405765" algn="l"/>
                <a:tab pos="406400" algn="l"/>
              </a:tabLst>
            </a:pPr>
            <a:r>
              <a:rPr sz="2000" spc="-75">
                <a:latin typeface="Carlito"/>
                <a:cs typeface="Arial"/>
              </a:rPr>
              <a:t>You </a:t>
            </a:r>
            <a:r>
              <a:rPr lang="en-GB" sz="2000" spc="-5">
                <a:latin typeface="Carlito"/>
                <a:cs typeface="Arial"/>
              </a:rPr>
              <a:t>can list</a:t>
            </a:r>
            <a:r>
              <a:rPr sz="2000" spc="-5">
                <a:latin typeface="Carlito"/>
                <a:cs typeface="Arial"/>
              </a:rPr>
              <a:t> </a:t>
            </a:r>
            <a:r>
              <a:rPr lang="en-GB" sz="2000" spc="-5">
                <a:latin typeface="Carlito"/>
                <a:cs typeface="Arial"/>
              </a:rPr>
              <a:t>up to </a:t>
            </a:r>
            <a:r>
              <a:rPr sz="2000" spc="-5">
                <a:latin typeface="Carlito"/>
                <a:cs typeface="Arial"/>
              </a:rPr>
              <a:t>5 school</a:t>
            </a:r>
            <a:r>
              <a:rPr lang="en-GB" sz="2000" spc="-5">
                <a:latin typeface="Carlito"/>
                <a:cs typeface="Arial"/>
              </a:rPr>
              <a:t> preferences;</a:t>
            </a:r>
            <a:r>
              <a:rPr sz="2000">
                <a:latin typeface="Carlito"/>
                <a:cs typeface="Arial"/>
              </a:rPr>
              <a:t> </a:t>
            </a:r>
            <a:r>
              <a:rPr lang="en-GB" sz="2000">
                <a:latin typeface="Carlito"/>
                <a:cs typeface="Arial"/>
              </a:rPr>
              <a:t>we strongly urge you to use all 5 preferences to maximise the opportunity to be offered a preferred school.</a:t>
            </a:r>
            <a:endParaRPr sz="2000">
              <a:latin typeface="Carlito"/>
              <a:cs typeface="Arial"/>
            </a:endParaRPr>
          </a:p>
          <a:p>
            <a:pPr marL="406400" marR="68580" indent="-342900">
              <a:lnSpc>
                <a:spcPct val="100000"/>
              </a:lnSpc>
              <a:spcBef>
                <a:spcPts val="530"/>
              </a:spcBef>
              <a:buClr>
                <a:srgbClr val="672566"/>
              </a:buClr>
              <a:buChar char="•"/>
              <a:tabLst>
                <a:tab pos="405765" algn="l"/>
                <a:tab pos="406400" algn="l"/>
              </a:tabLst>
            </a:pPr>
            <a:r>
              <a:rPr sz="2000" spc="-5">
                <a:latin typeface="Carlito"/>
                <a:cs typeface="Arial"/>
              </a:rPr>
              <a:t>If your preferred schools are oversubscribed, your </a:t>
            </a:r>
            <a:r>
              <a:rPr sz="2000">
                <a:latin typeface="Carlito"/>
                <a:cs typeface="Arial"/>
              </a:rPr>
              <a:t>child </a:t>
            </a:r>
            <a:r>
              <a:rPr sz="2000" spc="-5">
                <a:latin typeface="Carlito"/>
                <a:cs typeface="Arial"/>
              </a:rPr>
              <a:t>will be placed on a waiting </a:t>
            </a:r>
            <a:r>
              <a:rPr sz="2000">
                <a:latin typeface="Carlito"/>
                <a:cs typeface="Arial"/>
              </a:rPr>
              <a:t>list</a:t>
            </a:r>
            <a:r>
              <a:rPr lang="en-GB" sz="2000">
                <a:latin typeface="Carlito"/>
                <a:cs typeface="Arial"/>
              </a:rPr>
              <a:t>,</a:t>
            </a:r>
            <a:r>
              <a:rPr sz="2000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and the LA will allocate a place at the </a:t>
            </a:r>
            <a:r>
              <a:rPr sz="2000">
                <a:latin typeface="Carlito"/>
                <a:cs typeface="Arial"/>
              </a:rPr>
              <a:t>closest </a:t>
            </a:r>
            <a:r>
              <a:rPr sz="2000" spc="-5">
                <a:latin typeface="Carlito"/>
                <a:cs typeface="Arial"/>
              </a:rPr>
              <a:t>school </a:t>
            </a:r>
            <a:r>
              <a:rPr lang="en-GB" sz="2000" spc="-5">
                <a:latin typeface="Carlito"/>
                <a:cs typeface="Arial"/>
              </a:rPr>
              <a:t>to the child's home address </a:t>
            </a:r>
            <a:r>
              <a:rPr sz="2000" spc="-5">
                <a:latin typeface="Carlito"/>
                <a:cs typeface="Arial"/>
              </a:rPr>
              <a:t>with a</a:t>
            </a:r>
            <a:r>
              <a:rPr sz="2000" spc="-10">
                <a:latin typeface="Carlito"/>
                <a:cs typeface="Arial"/>
              </a:rPr>
              <a:t> </a:t>
            </a:r>
            <a:r>
              <a:rPr sz="2000" spc="-25">
                <a:latin typeface="Carlito"/>
                <a:cs typeface="Arial"/>
              </a:rPr>
              <a:t>vacancy.</a:t>
            </a:r>
            <a:endParaRPr sz="2000">
              <a:latin typeface="Carlito"/>
              <a:cs typeface="Arial"/>
            </a:endParaRPr>
          </a:p>
          <a:p>
            <a:pPr marL="406400" marR="99695" indent="-342900">
              <a:lnSpc>
                <a:spcPct val="100000"/>
              </a:lnSpc>
              <a:spcBef>
                <a:spcPts val="530"/>
              </a:spcBef>
              <a:buClr>
                <a:srgbClr val="672566"/>
              </a:buClr>
              <a:buChar char="•"/>
              <a:tabLst>
                <a:tab pos="405765" algn="l"/>
                <a:tab pos="406400" algn="l"/>
              </a:tabLst>
            </a:pPr>
            <a:r>
              <a:rPr sz="2000" spc="-5">
                <a:latin typeface="Carlito"/>
                <a:cs typeface="Arial"/>
              </a:rPr>
              <a:t>Some schools require </a:t>
            </a:r>
            <a:r>
              <a:rPr lang="en-GB" sz="2000" spc="-5">
                <a:latin typeface="Carlito"/>
                <a:cs typeface="Arial"/>
              </a:rPr>
              <a:t>Supplementary</a:t>
            </a:r>
            <a:r>
              <a:rPr sz="2000" spc="-5">
                <a:latin typeface="Carlito"/>
                <a:cs typeface="Arial"/>
              </a:rPr>
              <a:t> </a:t>
            </a:r>
            <a:r>
              <a:rPr lang="en-GB" sz="2000" spc="-5">
                <a:latin typeface="Carlito"/>
                <a:cs typeface="Arial"/>
              </a:rPr>
              <a:t>Information F</a:t>
            </a:r>
            <a:r>
              <a:rPr sz="2000" spc="-5">
                <a:latin typeface="Carlito"/>
                <a:cs typeface="Arial"/>
              </a:rPr>
              <a:t>orms, please check the admission criteria for each</a:t>
            </a:r>
            <a:r>
              <a:rPr sz="2000" spc="25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school</a:t>
            </a:r>
            <a:r>
              <a:rPr lang="en-GB" sz="2000" spc="-5">
                <a:latin typeface="Carlito"/>
                <a:cs typeface="Arial"/>
              </a:rPr>
              <a:t> and submit on time directly to the schools.</a:t>
            </a:r>
            <a:endParaRPr sz="2000">
              <a:latin typeface="Carlito"/>
              <a:cs typeface="Arial"/>
            </a:endParaRPr>
          </a:p>
          <a:p>
            <a:pPr marL="406400" indent="-342900">
              <a:lnSpc>
                <a:spcPct val="100000"/>
              </a:lnSpc>
              <a:spcBef>
                <a:spcPts val="525"/>
              </a:spcBef>
              <a:buClr>
                <a:srgbClr val="672566"/>
              </a:buClr>
              <a:buChar char="•"/>
              <a:tabLst>
                <a:tab pos="405765" algn="l"/>
                <a:tab pos="406400" algn="l"/>
              </a:tabLst>
            </a:pPr>
            <a:r>
              <a:rPr lang="en-GB" sz="2000" spc="-5">
                <a:latin typeface="Carlito"/>
                <a:cs typeface="Arial"/>
              </a:rPr>
              <a:t>We advise against listing</a:t>
            </a:r>
            <a:r>
              <a:rPr sz="2000" spc="-5">
                <a:latin typeface="Carlito"/>
                <a:cs typeface="Arial"/>
              </a:rPr>
              <a:t> 5 grammar</a:t>
            </a:r>
            <a:r>
              <a:rPr sz="2000" spc="55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schools</a:t>
            </a:r>
            <a:r>
              <a:rPr lang="en-GB" sz="2000" spc="-5">
                <a:latin typeface="Carlito"/>
                <a:cs typeface="Arial"/>
              </a:rPr>
              <a:t> – this will limit your chances of being offered a preferred school. </a:t>
            </a:r>
            <a:endParaRPr sz="2000">
              <a:latin typeface="Carlito"/>
              <a:cs typeface="Arial"/>
            </a:endParaRPr>
          </a:p>
          <a:p>
            <a:pPr marL="406400" indent="-342900">
              <a:lnSpc>
                <a:spcPct val="100000"/>
              </a:lnSpc>
              <a:spcBef>
                <a:spcPts val="530"/>
              </a:spcBef>
              <a:buClr>
                <a:srgbClr val="672566"/>
              </a:buClr>
              <a:buChar char="•"/>
              <a:tabLst>
                <a:tab pos="405765" algn="l"/>
                <a:tab pos="406400" algn="l"/>
              </a:tabLst>
            </a:pPr>
            <a:r>
              <a:rPr sz="2000" spc="-5">
                <a:latin typeface="Carlito"/>
                <a:cs typeface="Arial"/>
              </a:rPr>
              <a:t>Include at </a:t>
            </a:r>
            <a:r>
              <a:rPr sz="2000">
                <a:latin typeface="Carlito"/>
                <a:cs typeface="Arial"/>
              </a:rPr>
              <a:t>least </a:t>
            </a:r>
            <a:r>
              <a:rPr sz="2000" spc="-5">
                <a:latin typeface="Carlito"/>
                <a:cs typeface="Arial"/>
              </a:rPr>
              <a:t>1 </a:t>
            </a:r>
            <a:r>
              <a:rPr sz="2000">
                <a:latin typeface="Carlito"/>
                <a:cs typeface="Arial"/>
              </a:rPr>
              <a:t>local </a:t>
            </a:r>
            <a:r>
              <a:rPr sz="2000" spc="-5">
                <a:latin typeface="Carlito"/>
                <a:cs typeface="Arial"/>
              </a:rPr>
              <a:t>school that you feel your </a:t>
            </a:r>
            <a:r>
              <a:rPr sz="2000">
                <a:latin typeface="Carlito"/>
                <a:cs typeface="Arial"/>
              </a:rPr>
              <a:t>child</a:t>
            </a:r>
            <a:r>
              <a:rPr sz="2000" spc="45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would</a:t>
            </a:r>
            <a:endParaRPr sz="2000">
              <a:latin typeface="Carlito"/>
              <a:cs typeface="Arial"/>
            </a:endParaRPr>
          </a:p>
          <a:p>
            <a:pPr marL="406400">
              <a:lnSpc>
                <a:spcPct val="100000"/>
              </a:lnSpc>
            </a:pPr>
            <a:r>
              <a:rPr sz="2000" spc="-5">
                <a:latin typeface="Carlito"/>
                <a:cs typeface="Arial"/>
              </a:rPr>
              <a:t>have qualified for in previous</a:t>
            </a:r>
            <a:r>
              <a:rPr sz="2000" spc="50">
                <a:latin typeface="Carlito"/>
                <a:cs typeface="Arial"/>
              </a:rPr>
              <a:t> </a:t>
            </a:r>
            <a:r>
              <a:rPr sz="2000" spc="-5">
                <a:latin typeface="Carlito"/>
                <a:cs typeface="Arial"/>
              </a:rPr>
              <a:t>years</a:t>
            </a:r>
            <a:r>
              <a:rPr lang="en-GB" sz="2000" spc="-5">
                <a:latin typeface="Carlito"/>
                <a:cs typeface="Arial"/>
              </a:rPr>
              <a:t>.</a:t>
            </a:r>
            <a:endParaRPr sz="2000">
              <a:latin typeface="Carlito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827" y="140588"/>
            <a:ext cx="46501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/>
              <a:t>Result of a late</a:t>
            </a:r>
            <a:r>
              <a:rPr spc="20"/>
              <a:t> </a:t>
            </a:r>
            <a:r>
              <a:rPr spc="-5"/>
              <a:t>application: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4370" y="806170"/>
            <a:ext cx="8265795" cy="4843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50825">
              <a:lnSpc>
                <a:spcPct val="150100"/>
              </a:lnSpc>
              <a:spcBef>
                <a:spcPts val="100"/>
              </a:spcBef>
            </a:pPr>
            <a:r>
              <a:rPr sz="2000">
                <a:latin typeface="Carlito"/>
                <a:cs typeface="Arial"/>
              </a:rPr>
              <a:t>It is extremely important that you submit your application by 31</a:t>
            </a:r>
            <a:r>
              <a:rPr sz="2000" spc="-225">
                <a:latin typeface="Carlito"/>
                <a:cs typeface="Arial"/>
              </a:rPr>
              <a:t> </a:t>
            </a:r>
            <a:r>
              <a:rPr sz="2000">
                <a:latin typeface="Carlito"/>
                <a:cs typeface="Arial"/>
              </a:rPr>
              <a:t>October  202</a:t>
            </a:r>
            <a:r>
              <a:rPr lang="en-GB" sz="2000">
                <a:latin typeface="Carlito"/>
                <a:cs typeface="Arial"/>
              </a:rPr>
              <a:t>6</a:t>
            </a:r>
            <a:r>
              <a:rPr sz="2000">
                <a:latin typeface="Carlito"/>
                <a:cs typeface="Arial"/>
              </a:rPr>
              <a:t>.</a:t>
            </a: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Clr>
                <a:srgbClr val="672566"/>
              </a:buClr>
              <a:buChar char="•"/>
              <a:tabLst>
                <a:tab pos="354965" algn="l"/>
                <a:tab pos="355600" algn="l"/>
              </a:tabLst>
            </a:pPr>
            <a:r>
              <a:rPr sz="2000">
                <a:latin typeface="Carlito"/>
                <a:cs typeface="Arial"/>
              </a:rPr>
              <a:t>Late applications are processed </a:t>
            </a:r>
            <a:r>
              <a:rPr sz="2000" spc="-5">
                <a:latin typeface="Carlito"/>
                <a:cs typeface="Arial"/>
              </a:rPr>
              <a:t>after </a:t>
            </a:r>
            <a:r>
              <a:rPr sz="2000">
                <a:latin typeface="Carlito"/>
                <a:cs typeface="Arial"/>
              </a:rPr>
              <a:t>all those </a:t>
            </a:r>
            <a:r>
              <a:rPr lang="en-GB" sz="2000">
                <a:latin typeface="Carlito"/>
                <a:cs typeface="Arial"/>
              </a:rPr>
              <a:t>received</a:t>
            </a:r>
            <a:r>
              <a:rPr sz="2000" spc="-175">
                <a:latin typeface="Carlito"/>
                <a:cs typeface="Arial"/>
              </a:rPr>
              <a:t> </a:t>
            </a:r>
            <a:r>
              <a:rPr sz="2000">
                <a:latin typeface="Carlito"/>
                <a:cs typeface="Arial"/>
              </a:rPr>
              <a:t>on-time.</a:t>
            </a:r>
          </a:p>
          <a:p>
            <a:pPr marL="355600" marR="187960" indent="-342900">
              <a:lnSpc>
                <a:spcPct val="150000"/>
              </a:lnSpc>
              <a:spcBef>
                <a:spcPts val="480"/>
              </a:spcBef>
              <a:buClr>
                <a:srgbClr val="672566"/>
              </a:buClr>
              <a:buChar char="•"/>
              <a:tabLst>
                <a:tab pos="354965" algn="l"/>
                <a:tab pos="355600" algn="l"/>
              </a:tabLst>
            </a:pPr>
            <a:r>
              <a:rPr sz="2000" spc="-45">
                <a:latin typeface="Carlito"/>
                <a:cs typeface="Arial"/>
              </a:rPr>
              <a:t>Your </a:t>
            </a:r>
            <a:r>
              <a:rPr sz="2000">
                <a:latin typeface="Carlito"/>
                <a:cs typeface="Arial"/>
              </a:rPr>
              <a:t>child might not be </a:t>
            </a:r>
            <a:r>
              <a:rPr sz="2000" spc="-5">
                <a:latin typeface="Carlito"/>
                <a:cs typeface="Arial"/>
              </a:rPr>
              <a:t>offered </a:t>
            </a:r>
            <a:r>
              <a:rPr sz="2000">
                <a:latin typeface="Carlito"/>
                <a:cs typeface="Arial"/>
              </a:rPr>
              <a:t>a place at </a:t>
            </a:r>
            <a:r>
              <a:rPr sz="2000" b="1">
                <a:latin typeface="Carlito"/>
                <a:cs typeface="Arial"/>
              </a:rPr>
              <a:t>any </a:t>
            </a:r>
            <a:r>
              <a:rPr sz="2000">
                <a:latin typeface="Carlito"/>
                <a:cs typeface="Arial"/>
              </a:rPr>
              <a:t>of your preferred  schools, even though you may </a:t>
            </a:r>
            <a:r>
              <a:rPr sz="2000" spc="-5">
                <a:latin typeface="Carlito"/>
                <a:cs typeface="Arial"/>
              </a:rPr>
              <a:t>live </a:t>
            </a:r>
            <a:r>
              <a:rPr sz="2000">
                <a:latin typeface="Carlito"/>
                <a:cs typeface="Arial"/>
              </a:rPr>
              <a:t>very close to the school and</a:t>
            </a:r>
            <a:r>
              <a:rPr sz="2000" spc="-190">
                <a:latin typeface="Carlito"/>
                <a:cs typeface="Arial"/>
              </a:rPr>
              <a:t> </a:t>
            </a:r>
            <a:r>
              <a:rPr sz="2000">
                <a:latin typeface="Carlito"/>
                <a:cs typeface="Arial"/>
              </a:rPr>
              <a:t>have  other children attending</a:t>
            </a:r>
            <a:r>
              <a:rPr sz="2000" spc="-90">
                <a:latin typeface="Carlito"/>
                <a:cs typeface="Arial"/>
              </a:rPr>
              <a:t> </a:t>
            </a:r>
            <a:r>
              <a:rPr sz="2000">
                <a:latin typeface="Carlito"/>
                <a:cs typeface="Arial"/>
              </a:rPr>
              <a:t>there.</a:t>
            </a: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Clr>
                <a:srgbClr val="672566"/>
              </a:buClr>
              <a:buChar char="•"/>
              <a:tabLst>
                <a:tab pos="354965" algn="l"/>
                <a:tab pos="355600" algn="l"/>
              </a:tabLst>
            </a:pPr>
            <a:r>
              <a:rPr sz="2000" spc="-45">
                <a:latin typeface="Carlito"/>
                <a:cs typeface="Arial"/>
              </a:rPr>
              <a:t>Your </a:t>
            </a:r>
            <a:r>
              <a:rPr sz="2000">
                <a:latin typeface="Carlito"/>
                <a:cs typeface="Arial"/>
              </a:rPr>
              <a:t>child could be allocated a place at an alternative </a:t>
            </a:r>
            <a:r>
              <a:rPr sz="2000" spc="-10">
                <a:latin typeface="Carlito"/>
                <a:cs typeface="Arial"/>
              </a:rPr>
              <a:t>Walsall</a:t>
            </a:r>
            <a:r>
              <a:rPr sz="2000" spc="-100">
                <a:latin typeface="Carlito"/>
                <a:cs typeface="Arial"/>
              </a:rPr>
              <a:t> </a:t>
            </a:r>
            <a:r>
              <a:rPr sz="2000">
                <a:latin typeface="Carlito"/>
                <a:cs typeface="Arial"/>
              </a:rPr>
              <a:t>school</a:t>
            </a: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sz="2000">
                <a:latin typeface="Carlito"/>
                <a:cs typeface="Arial"/>
              </a:rPr>
              <a:t>which may not be </a:t>
            </a:r>
            <a:r>
              <a:rPr sz="2000" spc="-5">
                <a:latin typeface="Carlito"/>
                <a:cs typeface="Arial"/>
              </a:rPr>
              <a:t>your </a:t>
            </a:r>
            <a:r>
              <a:rPr sz="2000">
                <a:latin typeface="Carlito"/>
                <a:cs typeface="Arial"/>
              </a:rPr>
              <a:t>most local, or one that you would have</a:t>
            </a:r>
            <a:r>
              <a:rPr sz="2000" spc="-204">
                <a:latin typeface="Carlito"/>
                <a:cs typeface="Arial"/>
              </a:rPr>
              <a:t> </a:t>
            </a:r>
            <a:r>
              <a:rPr sz="2000">
                <a:latin typeface="Carlito"/>
                <a:cs typeface="Arial"/>
              </a:rPr>
              <a:t>chosen.</a:t>
            </a:r>
          </a:p>
          <a:p>
            <a:pPr marL="355600" marR="478155" indent="-342900">
              <a:lnSpc>
                <a:spcPct val="150100"/>
              </a:lnSpc>
              <a:spcBef>
                <a:spcPts val="480"/>
              </a:spcBef>
              <a:buClr>
                <a:srgbClr val="672566"/>
              </a:buClr>
              <a:buChar char="•"/>
              <a:tabLst>
                <a:tab pos="354965" algn="l"/>
                <a:tab pos="355600" algn="l"/>
              </a:tabLst>
            </a:pPr>
            <a:r>
              <a:rPr sz="2000">
                <a:latin typeface="Carlito"/>
                <a:cs typeface="Arial"/>
              </a:rPr>
              <a:t>It is unlikely that a place would become available at your</a:t>
            </a:r>
            <a:r>
              <a:rPr sz="2000" spc="-165">
                <a:latin typeface="Carlito"/>
                <a:cs typeface="Arial"/>
              </a:rPr>
              <a:t> </a:t>
            </a:r>
            <a:r>
              <a:rPr sz="2000">
                <a:latin typeface="Carlito"/>
                <a:cs typeface="Arial"/>
              </a:rPr>
              <a:t>preferred  school from the waiting</a:t>
            </a:r>
            <a:r>
              <a:rPr sz="2000" spc="-80">
                <a:latin typeface="Carlito"/>
                <a:cs typeface="Arial"/>
              </a:rPr>
              <a:t> </a:t>
            </a:r>
            <a:r>
              <a:rPr sz="2000">
                <a:latin typeface="Carlito"/>
                <a:cs typeface="Arial"/>
              </a:rPr>
              <a:t>list.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152400"/>
            <a:ext cx="8380273" cy="46749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95"/>
              </a:spcBef>
            </a:pPr>
            <a:r>
              <a:rPr sz="2800" b="1" spc="-5">
                <a:solidFill>
                  <a:srgbClr val="672566"/>
                </a:solidFill>
                <a:latin typeface="Arial"/>
                <a:cs typeface="Arial"/>
              </a:rPr>
              <a:t>Useful</a:t>
            </a:r>
            <a:r>
              <a:rPr sz="2800" b="1" spc="5">
                <a:solidFill>
                  <a:srgbClr val="672566"/>
                </a:solidFill>
                <a:latin typeface="Arial"/>
                <a:cs typeface="Arial"/>
              </a:rPr>
              <a:t> </a:t>
            </a:r>
            <a:r>
              <a:rPr sz="2800" b="1" spc="-5">
                <a:solidFill>
                  <a:srgbClr val="672566"/>
                </a:solidFill>
                <a:latin typeface="Arial"/>
                <a:cs typeface="Arial"/>
              </a:rPr>
              <a:t>Information</a:t>
            </a:r>
            <a:endParaRPr lang="en-GB" sz="2800" b="1" spc="-5">
              <a:solidFill>
                <a:srgbClr val="672566"/>
              </a:solidFill>
              <a:latin typeface="Arial"/>
              <a:cs typeface="Arial"/>
            </a:endParaRPr>
          </a:p>
          <a:p>
            <a:pPr marL="25400">
              <a:lnSpc>
                <a:spcPct val="100000"/>
              </a:lnSpc>
              <a:spcBef>
                <a:spcPts val="95"/>
              </a:spcBef>
            </a:pP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500">
              <a:latin typeface="Arial"/>
              <a:cs typeface="Arial"/>
            </a:endParaRPr>
          </a:p>
          <a:p>
            <a:pPr marL="459740" indent="-342900">
              <a:lnSpc>
                <a:spcPct val="100000"/>
              </a:lnSpc>
              <a:spcBef>
                <a:spcPts val="5"/>
              </a:spcBef>
              <a:buClr>
                <a:srgbClr val="672566"/>
              </a:buClr>
              <a:buChar char="•"/>
              <a:tabLst>
                <a:tab pos="459105" algn="l"/>
                <a:tab pos="459740" algn="l"/>
              </a:tabLst>
            </a:pPr>
            <a:r>
              <a:rPr sz="2400" spc="-5">
                <a:latin typeface="Carlito"/>
                <a:cs typeface="Arial"/>
              </a:rPr>
              <a:t>Read the </a:t>
            </a:r>
            <a:r>
              <a:rPr sz="2400">
                <a:latin typeface="Carlito"/>
                <a:cs typeface="Arial"/>
              </a:rPr>
              <a:t>information for </a:t>
            </a:r>
            <a:r>
              <a:rPr lang="en-GB" sz="2400">
                <a:latin typeface="Carlito"/>
                <a:cs typeface="Arial"/>
              </a:rPr>
              <a:t>parents'</a:t>
            </a:r>
            <a:r>
              <a:rPr sz="2400" spc="15">
                <a:latin typeface="Carlito"/>
                <a:cs typeface="Arial"/>
              </a:rPr>
              <a:t> </a:t>
            </a:r>
            <a:r>
              <a:rPr sz="2400">
                <a:latin typeface="Carlito"/>
                <a:cs typeface="Arial"/>
              </a:rPr>
              <a:t>booklet</a:t>
            </a:r>
            <a:r>
              <a:rPr lang="en-GB" sz="2400">
                <a:latin typeface="Carlito"/>
                <a:cs typeface="Arial"/>
              </a:rPr>
              <a:t>.</a:t>
            </a:r>
          </a:p>
          <a:p>
            <a:pPr marL="116840">
              <a:lnSpc>
                <a:spcPct val="100000"/>
              </a:lnSpc>
              <a:spcBef>
                <a:spcPts val="5"/>
              </a:spcBef>
              <a:buClr>
                <a:srgbClr val="672566"/>
              </a:buClr>
              <a:tabLst>
                <a:tab pos="459105" algn="l"/>
                <a:tab pos="459740" algn="l"/>
              </a:tabLst>
            </a:pPr>
            <a:endParaRPr sz="2400">
              <a:latin typeface="Carlito"/>
              <a:cs typeface="Arial"/>
            </a:endParaRPr>
          </a:p>
          <a:p>
            <a:pPr marL="459740" marR="836294" indent="-342900">
              <a:lnSpc>
                <a:spcPct val="100000"/>
              </a:lnSpc>
              <a:spcBef>
                <a:spcPts val="670"/>
              </a:spcBef>
              <a:buClr>
                <a:srgbClr val="672566"/>
              </a:buClr>
              <a:buChar char="•"/>
              <a:tabLst>
                <a:tab pos="459105" algn="l"/>
                <a:tab pos="459740" algn="l"/>
              </a:tabLst>
            </a:pPr>
            <a:r>
              <a:rPr sz="2400" spc="-90">
                <a:latin typeface="Carlito"/>
                <a:cs typeface="Arial"/>
              </a:rPr>
              <a:t>You </a:t>
            </a:r>
            <a:r>
              <a:rPr sz="2400" b="1" spc="-10">
                <a:latin typeface="Carlito"/>
                <a:cs typeface="Arial"/>
              </a:rPr>
              <a:t>MUST </a:t>
            </a:r>
            <a:r>
              <a:rPr sz="2400" spc="-5">
                <a:latin typeface="Carlito"/>
                <a:cs typeface="Arial"/>
              </a:rPr>
              <a:t>submit </a:t>
            </a:r>
            <a:r>
              <a:rPr sz="2400">
                <a:latin typeface="Carlito"/>
                <a:cs typeface="Arial"/>
              </a:rPr>
              <a:t>your application </a:t>
            </a:r>
            <a:r>
              <a:rPr sz="2400" spc="-5">
                <a:latin typeface="Carlito"/>
                <a:cs typeface="Arial"/>
              </a:rPr>
              <a:t>by </a:t>
            </a:r>
            <a:r>
              <a:rPr sz="2400" spc="10">
                <a:latin typeface="Carlito"/>
                <a:cs typeface="Arial"/>
              </a:rPr>
              <a:t>31</a:t>
            </a:r>
            <a:r>
              <a:rPr sz="2400" spc="15" baseline="25525">
                <a:latin typeface="Carlito"/>
                <a:cs typeface="Arial"/>
              </a:rPr>
              <a:t> </a:t>
            </a:r>
            <a:r>
              <a:rPr sz="2400" spc="10">
                <a:latin typeface="Carlito"/>
                <a:cs typeface="Arial"/>
              </a:rPr>
              <a:t> </a:t>
            </a:r>
            <a:r>
              <a:rPr sz="2400" spc="-5">
                <a:latin typeface="Carlito"/>
                <a:cs typeface="Arial"/>
              </a:rPr>
              <a:t>October</a:t>
            </a:r>
            <a:r>
              <a:rPr sz="2400" spc="-10">
                <a:latin typeface="Carlito"/>
                <a:cs typeface="Arial"/>
              </a:rPr>
              <a:t> </a:t>
            </a:r>
            <a:r>
              <a:rPr sz="2400">
                <a:latin typeface="Carlito"/>
                <a:cs typeface="Arial"/>
              </a:rPr>
              <a:t>202</a:t>
            </a:r>
            <a:r>
              <a:rPr lang="en-GB" sz="2400">
                <a:latin typeface="Carlito"/>
                <a:cs typeface="Arial"/>
              </a:rPr>
              <a:t>6.</a:t>
            </a:r>
          </a:p>
          <a:p>
            <a:pPr marL="116840" marR="836294">
              <a:lnSpc>
                <a:spcPct val="100000"/>
              </a:lnSpc>
              <a:spcBef>
                <a:spcPts val="670"/>
              </a:spcBef>
              <a:buClr>
                <a:srgbClr val="672566"/>
              </a:buClr>
              <a:tabLst>
                <a:tab pos="459105" algn="l"/>
                <a:tab pos="459740" algn="l"/>
              </a:tabLst>
            </a:pPr>
            <a:endParaRPr sz="2400">
              <a:latin typeface="Carlito"/>
              <a:cs typeface="Arial"/>
            </a:endParaRPr>
          </a:p>
          <a:p>
            <a:pPr marL="459740" indent="-342900">
              <a:lnSpc>
                <a:spcPct val="100000"/>
              </a:lnSpc>
              <a:spcBef>
                <a:spcPts val="675"/>
              </a:spcBef>
              <a:buClr>
                <a:srgbClr val="672566"/>
              </a:buClr>
              <a:buChar char="•"/>
              <a:tabLst>
                <a:tab pos="459105" algn="l"/>
                <a:tab pos="459740" algn="l"/>
              </a:tabLst>
            </a:pPr>
            <a:r>
              <a:rPr sz="2400" spc="-5">
                <a:latin typeface="Carlito"/>
                <a:cs typeface="Arial"/>
              </a:rPr>
              <a:t>List 5 </a:t>
            </a:r>
            <a:r>
              <a:rPr sz="2400">
                <a:latin typeface="Carlito"/>
                <a:cs typeface="Arial"/>
              </a:rPr>
              <a:t>school preferences </a:t>
            </a:r>
            <a:r>
              <a:rPr sz="2400" spc="-5">
                <a:latin typeface="Carlito"/>
                <a:cs typeface="Arial"/>
              </a:rPr>
              <a:t>on </a:t>
            </a:r>
            <a:r>
              <a:rPr sz="2400">
                <a:latin typeface="Carlito"/>
                <a:cs typeface="Arial"/>
              </a:rPr>
              <a:t>your</a:t>
            </a:r>
            <a:r>
              <a:rPr sz="2400" spc="-5">
                <a:latin typeface="Carlito"/>
                <a:cs typeface="Arial"/>
              </a:rPr>
              <a:t> application</a:t>
            </a:r>
            <a:r>
              <a:rPr lang="en-GB" sz="2400" spc="-5">
                <a:latin typeface="Carlito"/>
                <a:cs typeface="Arial"/>
              </a:rPr>
              <a:t>.</a:t>
            </a:r>
          </a:p>
          <a:p>
            <a:pPr marL="116840">
              <a:lnSpc>
                <a:spcPct val="100000"/>
              </a:lnSpc>
              <a:spcBef>
                <a:spcPts val="675"/>
              </a:spcBef>
              <a:buClr>
                <a:srgbClr val="672566"/>
              </a:buClr>
              <a:tabLst>
                <a:tab pos="459105" algn="l"/>
                <a:tab pos="459740" algn="l"/>
              </a:tabLst>
            </a:pPr>
            <a:endParaRPr sz="2400">
              <a:latin typeface="Carlito"/>
              <a:cs typeface="Arial"/>
            </a:endParaRPr>
          </a:p>
          <a:p>
            <a:pPr marL="459740" marR="43180" indent="-342900">
              <a:lnSpc>
                <a:spcPct val="100000"/>
              </a:lnSpc>
              <a:spcBef>
                <a:spcPts val="675"/>
              </a:spcBef>
              <a:buClr>
                <a:srgbClr val="672566"/>
              </a:buClr>
              <a:buChar char="•"/>
              <a:tabLst>
                <a:tab pos="459105" algn="l"/>
                <a:tab pos="459740" algn="l"/>
              </a:tabLst>
            </a:pPr>
            <a:r>
              <a:rPr sz="2400" spc="-5">
                <a:latin typeface="Carlito"/>
                <a:cs typeface="Arial"/>
              </a:rPr>
              <a:t>Some </a:t>
            </a:r>
            <a:r>
              <a:rPr sz="2400">
                <a:latin typeface="Carlito"/>
                <a:cs typeface="Arial"/>
              </a:rPr>
              <a:t>schools </a:t>
            </a:r>
            <a:r>
              <a:rPr sz="2400" spc="-5">
                <a:latin typeface="Carlito"/>
                <a:cs typeface="Arial"/>
              </a:rPr>
              <a:t>require </a:t>
            </a:r>
            <a:r>
              <a:rPr sz="2400">
                <a:latin typeface="Carlito"/>
                <a:cs typeface="Arial"/>
              </a:rPr>
              <a:t>supplementary</a:t>
            </a:r>
            <a:r>
              <a:rPr lang="en-GB" sz="2400">
                <a:latin typeface="Carlito"/>
                <a:cs typeface="Arial"/>
              </a:rPr>
              <a:t> information</a:t>
            </a:r>
            <a:r>
              <a:rPr sz="2400">
                <a:latin typeface="Carlito"/>
                <a:cs typeface="Arial"/>
              </a:rPr>
              <a:t> forms </a:t>
            </a:r>
            <a:r>
              <a:rPr sz="2400" spc="-5">
                <a:latin typeface="Carlito"/>
                <a:cs typeface="Arial"/>
              </a:rPr>
              <a:t>–  </a:t>
            </a:r>
            <a:r>
              <a:rPr sz="2400">
                <a:latin typeface="Carlito"/>
                <a:cs typeface="Arial"/>
              </a:rPr>
              <a:t>they </a:t>
            </a:r>
            <a:r>
              <a:rPr sz="2400" b="1" spc="-5">
                <a:latin typeface="Carlito"/>
                <a:cs typeface="Arial"/>
              </a:rPr>
              <a:t>MUST </a:t>
            </a:r>
            <a:r>
              <a:rPr sz="2400">
                <a:latin typeface="Carlito"/>
                <a:cs typeface="Arial"/>
              </a:rPr>
              <a:t>also be submitted </a:t>
            </a:r>
            <a:r>
              <a:rPr sz="2400" spc="-5">
                <a:latin typeface="Carlito"/>
                <a:cs typeface="Arial"/>
              </a:rPr>
              <a:t>on time, </a:t>
            </a:r>
            <a:r>
              <a:rPr sz="2400" b="1" spc="-5">
                <a:latin typeface="Carlito"/>
                <a:cs typeface="Arial"/>
              </a:rPr>
              <a:t>directly</a:t>
            </a:r>
            <a:r>
              <a:rPr lang="en-GB" sz="2400" b="1" spc="-5">
                <a:latin typeface="Carlito"/>
                <a:cs typeface="Arial"/>
              </a:rPr>
              <a:t> </a:t>
            </a:r>
            <a:r>
              <a:rPr sz="2400" b="1" spc="-5">
                <a:latin typeface="Carlito"/>
                <a:cs typeface="Arial"/>
              </a:rPr>
              <a:t>to the</a:t>
            </a:r>
            <a:r>
              <a:rPr sz="2400" b="1" spc="10">
                <a:latin typeface="Carlito"/>
                <a:cs typeface="Arial"/>
              </a:rPr>
              <a:t> </a:t>
            </a:r>
            <a:r>
              <a:rPr sz="2400" b="1" spc="-5">
                <a:latin typeface="Carlito"/>
                <a:cs typeface="Arial"/>
              </a:rPr>
              <a:t>school</a:t>
            </a:r>
            <a:r>
              <a:rPr sz="2400" spc="-5">
                <a:latin typeface="Carlito"/>
                <a:cs typeface="Arial"/>
              </a:rPr>
              <a:t>.</a:t>
            </a:r>
            <a:endParaRPr sz="2400">
              <a:latin typeface="Carlito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826" y="140589"/>
            <a:ext cx="8138973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5"/>
              <a:t>Admissions</a:t>
            </a:r>
            <a:r>
              <a:rPr lang="en-GB" spc="-5"/>
              <a:t> and Education Sufficiency </a:t>
            </a:r>
            <a:r>
              <a:rPr spc="-45"/>
              <a:t>Team: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59422" y="1143000"/>
            <a:ext cx="8225155" cy="329256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11785" indent="-342900">
              <a:lnSpc>
                <a:spcPct val="100000"/>
              </a:lnSpc>
              <a:spcBef>
                <a:spcPts val="95"/>
              </a:spcBef>
              <a:buClr>
                <a:srgbClr val="672566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Carlito"/>
                <a:cs typeface="Carlito"/>
              </a:rPr>
              <a:t>Use this </a:t>
            </a:r>
            <a:r>
              <a:rPr sz="2400" b="1" spc="-15" dirty="0">
                <a:latin typeface="Carlito"/>
                <a:cs typeface="Carlito"/>
              </a:rPr>
              <a:t>website</a:t>
            </a:r>
            <a:r>
              <a:rPr lang="en-GB" sz="2400" b="1" spc="-15" dirty="0">
                <a:latin typeface="Carlito"/>
                <a:cs typeface="Carlito"/>
              </a:rPr>
              <a:t>:</a:t>
            </a:r>
            <a:r>
              <a:rPr sz="2400" spc="-15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lang="en-GB" sz="2400" dirty="0">
                <a:hlinkClick r:id="rId2"/>
              </a:rPr>
              <a:t>School admissions | Walsall Council</a:t>
            </a:r>
            <a:r>
              <a:rPr lang="en-GB" sz="2400" dirty="0"/>
              <a:t> </a:t>
            </a:r>
            <a:r>
              <a:rPr sz="2400" spc="-20" dirty="0">
                <a:latin typeface="Carlito"/>
                <a:cs typeface="Carlito"/>
              </a:rPr>
              <a:t>to</a:t>
            </a:r>
            <a:r>
              <a:rPr sz="2400" spc="-5" dirty="0">
                <a:latin typeface="Carlito"/>
                <a:cs typeface="Carlito"/>
              </a:rPr>
              <a:t> </a:t>
            </a:r>
            <a:r>
              <a:rPr sz="2400" spc="-10" dirty="0">
                <a:latin typeface="Carlito"/>
                <a:cs typeface="Carlito"/>
              </a:rPr>
              <a:t>view </a:t>
            </a:r>
            <a:r>
              <a:rPr lang="en-GB" sz="2400" spc="-5" dirty="0">
                <a:latin typeface="Carlito"/>
                <a:cs typeface="Carlito"/>
              </a:rPr>
              <a:t>and</a:t>
            </a:r>
            <a:r>
              <a:rPr sz="2400" spc="-5" dirty="0">
                <a:latin typeface="Carlito"/>
                <a:cs typeface="Carlito"/>
              </a:rPr>
              <a:t> download the </a:t>
            </a:r>
            <a:r>
              <a:rPr sz="2400" spc="-10" dirty="0">
                <a:latin typeface="Carlito"/>
                <a:cs typeface="Carlito"/>
              </a:rPr>
              <a:t>Secondary Admissions</a:t>
            </a:r>
            <a:r>
              <a:rPr sz="2400" spc="120" dirty="0">
                <a:latin typeface="Carlito"/>
                <a:cs typeface="Carlito"/>
              </a:rPr>
              <a:t> </a:t>
            </a:r>
            <a:r>
              <a:rPr lang="en-GB" sz="2400" spc="120" dirty="0">
                <a:latin typeface="Carlito"/>
                <a:cs typeface="Carlito"/>
              </a:rPr>
              <a:t>Information for Parents </a:t>
            </a:r>
            <a:r>
              <a:rPr lang="en-GB" sz="2400" spc="-10" dirty="0">
                <a:latin typeface="Carlito"/>
                <a:cs typeface="Carlito"/>
              </a:rPr>
              <a:t>B</a:t>
            </a:r>
            <a:r>
              <a:rPr sz="2400" spc="-10" dirty="0">
                <a:latin typeface="Carlito"/>
                <a:cs typeface="Carlito"/>
              </a:rPr>
              <a:t>ooklet</a:t>
            </a:r>
            <a:r>
              <a:rPr lang="en-GB" sz="2400" spc="-10" dirty="0">
                <a:latin typeface="Carlito"/>
                <a:cs typeface="Carlito"/>
              </a:rPr>
              <a:t>.</a:t>
            </a:r>
          </a:p>
          <a:p>
            <a:pPr marL="12700" marR="311785">
              <a:lnSpc>
                <a:spcPct val="100000"/>
              </a:lnSpc>
              <a:spcBef>
                <a:spcPts val="95"/>
              </a:spcBef>
              <a:buClr>
                <a:srgbClr val="672566"/>
              </a:buClr>
              <a:tabLst>
                <a:tab pos="354965" algn="l"/>
                <a:tab pos="355600" algn="l"/>
              </a:tabLst>
            </a:pPr>
            <a:endParaRPr sz="2400" dirty="0">
              <a:latin typeface="Carlito"/>
              <a:cs typeface="Carlito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Clr>
                <a:srgbClr val="672566"/>
              </a:buClr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Carlito"/>
                <a:cs typeface="Carlito"/>
              </a:rPr>
              <a:t>Email</a:t>
            </a:r>
            <a:r>
              <a:rPr sz="2400" spc="-5" dirty="0">
                <a:latin typeface="Carlito"/>
                <a:cs typeface="Carlito"/>
              </a:rPr>
              <a:t>:</a:t>
            </a:r>
            <a:r>
              <a:rPr sz="2400" spc="10" dirty="0">
                <a:solidFill>
                  <a:srgbClr val="0000FF"/>
                </a:solidFill>
                <a:latin typeface="Carlito"/>
                <a:cs typeface="Carlito"/>
              </a:rPr>
              <a:t> </a:t>
            </a:r>
            <a:r>
              <a:rPr sz="2400" u="heavy" spc="-15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rlito"/>
                <a:cs typeface="Carlito"/>
                <a:hlinkClick r:id="rId3"/>
              </a:rPr>
              <a:t>schooladmissionsadvice@walsall.gov.uk</a:t>
            </a:r>
            <a:endParaRPr sz="2400" dirty="0">
              <a:latin typeface="Carlito"/>
              <a:cs typeface="Carlito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850" dirty="0">
              <a:latin typeface="Carlito"/>
              <a:cs typeface="Carlito"/>
            </a:endParaRPr>
          </a:p>
          <a:p>
            <a:pPr marL="12700" marR="5080">
              <a:lnSpc>
                <a:spcPct val="100000"/>
              </a:lnSpc>
            </a:pPr>
            <a:r>
              <a:rPr sz="2400" spc="-5" dirty="0">
                <a:latin typeface="Carlito"/>
                <a:cs typeface="Arial"/>
              </a:rPr>
              <a:t>The </a:t>
            </a:r>
            <a:r>
              <a:rPr lang="en-GB" sz="2400" spc="-5" dirty="0">
                <a:latin typeface="Carlito"/>
                <a:cs typeface="Arial"/>
              </a:rPr>
              <a:t>Admissions and Education Sufficiency </a:t>
            </a:r>
            <a:r>
              <a:rPr sz="2400" spc="-70" dirty="0">
                <a:latin typeface="Carlito"/>
                <a:cs typeface="Arial"/>
              </a:rPr>
              <a:t>Team </a:t>
            </a:r>
            <a:r>
              <a:rPr sz="2400" spc="-5" dirty="0">
                <a:latin typeface="Carlito"/>
                <a:cs typeface="Arial"/>
              </a:rPr>
              <a:t>aim </a:t>
            </a:r>
            <a:r>
              <a:rPr sz="2400" dirty="0">
                <a:latin typeface="Carlito"/>
                <a:cs typeface="Arial"/>
              </a:rPr>
              <a:t>to </a:t>
            </a:r>
            <a:r>
              <a:rPr sz="2400" spc="-5" dirty="0">
                <a:latin typeface="Carlito"/>
                <a:cs typeface="Arial"/>
              </a:rPr>
              <a:t>respond</a:t>
            </a:r>
            <a:r>
              <a:rPr sz="2400" spc="-105" dirty="0">
                <a:latin typeface="Carlito"/>
                <a:cs typeface="Arial"/>
              </a:rPr>
              <a:t> </a:t>
            </a:r>
            <a:r>
              <a:rPr sz="2400" dirty="0">
                <a:latin typeface="Carlito"/>
                <a:cs typeface="Arial"/>
              </a:rPr>
              <a:t>to </a:t>
            </a:r>
            <a:r>
              <a:rPr sz="2400" spc="-5" dirty="0">
                <a:latin typeface="Carlito"/>
                <a:cs typeface="Arial"/>
              </a:rPr>
              <a:t>all enquiries within </a:t>
            </a:r>
            <a:r>
              <a:rPr lang="en-GB" sz="2400" spc="-5" dirty="0">
                <a:latin typeface="Carlito"/>
                <a:cs typeface="Arial"/>
              </a:rPr>
              <a:t>3</a:t>
            </a:r>
            <a:r>
              <a:rPr sz="2400" spc="-5" dirty="0">
                <a:latin typeface="Carlito"/>
                <a:cs typeface="Arial"/>
              </a:rPr>
              <a:t> working</a:t>
            </a:r>
            <a:r>
              <a:rPr sz="2400" spc="90" dirty="0">
                <a:latin typeface="Carlito"/>
                <a:cs typeface="Arial"/>
              </a:rPr>
              <a:t> </a:t>
            </a:r>
            <a:r>
              <a:rPr sz="2400" dirty="0">
                <a:latin typeface="Carlito"/>
                <a:cs typeface="Arial"/>
              </a:rPr>
              <a:t>days.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b74d72c-98b0-45a3-a12f-ab6c911c9830">
      <Terms xmlns="http://schemas.microsoft.com/office/infopath/2007/PartnerControls"/>
    </lcf76f155ced4ddcb4097134ff3c332f>
    <TaxCatchAll xmlns="a94817de-fba6-4100-b132-752500063b9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87667C9AB11441A28F6768EF3BC73D" ma:contentTypeVersion="14" ma:contentTypeDescription="Create a new document." ma:contentTypeScope="" ma:versionID="b75f1b7d29059fa159fc8662e24a8da2">
  <xsd:schema xmlns:xsd="http://www.w3.org/2001/XMLSchema" xmlns:xs="http://www.w3.org/2001/XMLSchema" xmlns:p="http://schemas.microsoft.com/office/2006/metadata/properties" xmlns:ns2="eb74d72c-98b0-45a3-a12f-ab6c911c9830" xmlns:ns3="a94817de-fba6-4100-b132-752500063b9e" targetNamespace="http://schemas.microsoft.com/office/2006/metadata/properties" ma:root="true" ma:fieldsID="3f5bc587b2c90529c0ea21f5ad8912be" ns2:_="" ns3:_="">
    <xsd:import namespace="eb74d72c-98b0-45a3-a12f-ab6c911c9830"/>
    <xsd:import namespace="a94817de-fba6-4100-b132-752500063b9e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74d72c-98b0-45a3-a12f-ab6c911c9830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1bcc649d-2e12-49f6-a760-082044ac43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4817de-fba6-4100-b132-752500063b9e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ac6f5092-c330-4bfb-8cb2-0bf84059b844}" ma:internalName="TaxCatchAll" ma:showField="CatchAllData" ma:web="a94817de-fba6-4100-b132-752500063b9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DCB63F-DA75-430F-AD14-6B10233ADF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15C41E-94FB-4B59-BA8A-C74455592F25}">
  <ds:schemaRefs>
    <ds:schemaRef ds:uri="a94817de-fba6-4100-b132-752500063b9e"/>
    <ds:schemaRef ds:uri="eb74d72c-98b0-45a3-a12f-ab6c911c983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BAC642E-88E6-4621-97A8-E44DE683F11E}">
  <ds:schemaRefs>
    <ds:schemaRef ds:uri="a94817de-fba6-4100-b132-752500063b9e"/>
    <ds:schemaRef ds:uri="eb74d72c-98b0-45a3-a12f-ab6c911c983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551</Words>
  <Application>Microsoft Office PowerPoint</Application>
  <PresentationFormat>On-screen Show (4:3)</PresentationFormat>
  <Paragraphs>60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Carlito</vt:lpstr>
      <vt:lpstr>Office Theme</vt:lpstr>
      <vt:lpstr>Secondary Admissions 2027</vt:lpstr>
      <vt:lpstr>Diary dates</vt:lpstr>
      <vt:lpstr>Applying online</vt:lpstr>
      <vt:lpstr>Applying online</vt:lpstr>
      <vt:lpstr>Applying online</vt:lpstr>
      <vt:lpstr>Applying online</vt:lpstr>
      <vt:lpstr>Applying online</vt:lpstr>
      <vt:lpstr>Benefits of online applications</vt:lpstr>
      <vt:lpstr>Useful Information</vt:lpstr>
      <vt:lpstr>Result of a late application:</vt:lpstr>
      <vt:lpstr>PowerPoint Presentation</vt:lpstr>
      <vt:lpstr>Admissions and Education Sufficiency Team: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Steven Bagley</dc:creator>
  <cp:lastModifiedBy>Georgia Fellows</cp:lastModifiedBy>
  <cp:revision>3</cp:revision>
  <dcterms:created xsi:type="dcterms:W3CDTF">2023-08-31T14:10:19Z</dcterms:created>
  <dcterms:modified xsi:type="dcterms:W3CDTF">2026-08-18T08:03:29Z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2022-09-15T00:00:00Z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2023-08-31T00:00:00Z</vt:filetime>
  </property>
  <property fmtid="{D5CDD505-2E9C-101B-9397-08002B2CF9AE}" pid="5" name="ContentTypeId">
    <vt:lpwstr>0x0101002087667C9AB11441A28F6768EF3BC73D</vt:lpwstr>
  </property>
  <property fmtid="{D5CDD505-2E9C-101B-9397-08002B2CF9AE}" pid="6" name="MediaServiceImageTags">
    <vt:lpwstr/>
  </property>
</Properties>
</file>