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handoutMasterIdLst>
    <p:handoutMasterId r:id="rId37"/>
  </p:handoutMasterIdLst>
  <p:sldIdLst>
    <p:sldId id="256" r:id="rId2"/>
    <p:sldId id="278" r:id="rId3"/>
    <p:sldId id="279" r:id="rId4"/>
    <p:sldId id="257" r:id="rId5"/>
    <p:sldId id="259" r:id="rId6"/>
    <p:sldId id="260" r:id="rId7"/>
    <p:sldId id="261" r:id="rId8"/>
    <p:sldId id="262" r:id="rId9"/>
    <p:sldId id="264" r:id="rId10"/>
    <p:sldId id="280" r:id="rId11"/>
    <p:sldId id="263" r:id="rId12"/>
    <p:sldId id="281" r:id="rId13"/>
    <p:sldId id="282" r:id="rId14"/>
    <p:sldId id="283" r:id="rId15"/>
    <p:sldId id="284" r:id="rId16"/>
    <p:sldId id="285" r:id="rId17"/>
    <p:sldId id="286" r:id="rId18"/>
    <p:sldId id="265" r:id="rId19"/>
    <p:sldId id="266" r:id="rId20"/>
    <p:sldId id="269" r:id="rId21"/>
    <p:sldId id="272" r:id="rId22"/>
    <p:sldId id="267" r:id="rId23"/>
    <p:sldId id="268" r:id="rId24"/>
    <p:sldId id="270" r:id="rId25"/>
    <p:sldId id="271" r:id="rId26"/>
    <p:sldId id="288" r:id="rId27"/>
    <p:sldId id="289" r:id="rId28"/>
    <p:sldId id="290" r:id="rId29"/>
    <p:sldId id="291" r:id="rId30"/>
    <p:sldId id="276" r:id="rId31"/>
    <p:sldId id="274" r:id="rId32"/>
    <p:sldId id="277" r:id="rId33"/>
    <p:sldId id="287" r:id="rId34"/>
    <p:sldId id="258" r:id="rId35"/>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4A39ECB-00A5-4825-8871-DC96361DEB7C}">
          <p14:sldIdLst>
            <p14:sldId id="256"/>
            <p14:sldId id="278"/>
            <p14:sldId id="279"/>
            <p14:sldId id="257"/>
            <p14:sldId id="259"/>
            <p14:sldId id="260"/>
            <p14:sldId id="261"/>
            <p14:sldId id="262"/>
            <p14:sldId id="264"/>
            <p14:sldId id="280"/>
            <p14:sldId id="263"/>
            <p14:sldId id="281"/>
            <p14:sldId id="282"/>
            <p14:sldId id="283"/>
            <p14:sldId id="284"/>
            <p14:sldId id="285"/>
            <p14:sldId id="286"/>
            <p14:sldId id="265"/>
            <p14:sldId id="266"/>
            <p14:sldId id="269"/>
            <p14:sldId id="272"/>
            <p14:sldId id="267"/>
            <p14:sldId id="268"/>
            <p14:sldId id="270"/>
            <p14:sldId id="271"/>
            <p14:sldId id="288"/>
            <p14:sldId id="289"/>
            <p14:sldId id="290"/>
            <p14:sldId id="291"/>
            <p14:sldId id="276"/>
            <p14:sldId id="274"/>
            <p14:sldId id="277"/>
            <p14:sldId id="287"/>
            <p14:sldId id="25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irby Richard (RBK) Walsall Healthcare NHS Trust" initials="RK"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2D7C"/>
    <a:srgbClr val="F3E0EB"/>
    <a:srgbClr val="FEECDE"/>
    <a:srgbClr val="E5DFEF"/>
    <a:srgbClr val="E6EAF6"/>
    <a:srgbClr val="DDEFE4"/>
    <a:srgbClr val="2157A3"/>
    <a:srgbClr val="0070C0"/>
    <a:srgbClr val="0033CC"/>
    <a:srgbClr val="0000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33" autoAdjust="0"/>
    <p:restoredTop sz="86341" autoAdjust="0"/>
  </p:normalViewPr>
  <p:slideViewPr>
    <p:cSldViewPr>
      <p:cViewPr varScale="1">
        <p:scale>
          <a:sx n="66" d="100"/>
          <a:sy n="66" d="100"/>
        </p:scale>
        <p:origin x="1236" y="4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4957" cy="496493"/>
          </a:xfrm>
          <a:prstGeom prst="rect">
            <a:avLst/>
          </a:prstGeom>
        </p:spPr>
        <p:txBody>
          <a:bodyPr vert="horz" lIns="93320" tIns="46660" rIns="93320" bIns="46660" rtlCol="0"/>
          <a:lstStyle>
            <a:lvl1pPr algn="l">
              <a:defRPr sz="1200"/>
            </a:lvl1pPr>
          </a:lstStyle>
          <a:p>
            <a:endParaRPr lang="en-GB"/>
          </a:p>
        </p:txBody>
      </p:sp>
      <p:sp>
        <p:nvSpPr>
          <p:cNvPr id="3" name="Date Placeholder 2"/>
          <p:cNvSpPr>
            <a:spLocks noGrp="1"/>
          </p:cNvSpPr>
          <p:nvPr>
            <p:ph type="dt" sz="quarter" idx="1"/>
          </p:nvPr>
        </p:nvSpPr>
        <p:spPr>
          <a:xfrm>
            <a:off x="3851099" y="1"/>
            <a:ext cx="2944957" cy="496493"/>
          </a:xfrm>
          <a:prstGeom prst="rect">
            <a:avLst/>
          </a:prstGeom>
        </p:spPr>
        <p:txBody>
          <a:bodyPr vert="horz" lIns="93320" tIns="46660" rIns="93320" bIns="46660" rtlCol="0"/>
          <a:lstStyle>
            <a:lvl1pPr algn="r">
              <a:defRPr sz="1200"/>
            </a:lvl1pPr>
          </a:lstStyle>
          <a:p>
            <a:fld id="{4FABF618-192F-4F9D-A411-0D5018D50394}" type="datetimeFigureOut">
              <a:rPr lang="en-GB" smtClean="0"/>
              <a:t>12/04/2023</a:t>
            </a:fld>
            <a:endParaRPr lang="en-GB"/>
          </a:p>
        </p:txBody>
      </p:sp>
      <p:sp>
        <p:nvSpPr>
          <p:cNvPr id="4" name="Footer Placeholder 3"/>
          <p:cNvSpPr>
            <a:spLocks noGrp="1"/>
          </p:cNvSpPr>
          <p:nvPr>
            <p:ph type="ftr" sz="quarter" idx="2"/>
          </p:nvPr>
        </p:nvSpPr>
        <p:spPr>
          <a:xfrm>
            <a:off x="0" y="9428535"/>
            <a:ext cx="2944957" cy="496493"/>
          </a:xfrm>
          <a:prstGeom prst="rect">
            <a:avLst/>
          </a:prstGeom>
        </p:spPr>
        <p:txBody>
          <a:bodyPr vert="horz" lIns="93320" tIns="46660" rIns="93320" bIns="46660" rtlCol="0" anchor="b"/>
          <a:lstStyle>
            <a:lvl1pPr algn="l">
              <a:defRPr sz="1200"/>
            </a:lvl1pPr>
          </a:lstStyle>
          <a:p>
            <a:endParaRPr lang="en-GB"/>
          </a:p>
        </p:txBody>
      </p:sp>
      <p:sp>
        <p:nvSpPr>
          <p:cNvPr id="5" name="Slide Number Placeholder 4"/>
          <p:cNvSpPr>
            <a:spLocks noGrp="1"/>
          </p:cNvSpPr>
          <p:nvPr>
            <p:ph type="sldNum" sz="quarter" idx="3"/>
          </p:nvPr>
        </p:nvSpPr>
        <p:spPr>
          <a:xfrm>
            <a:off x="3851099" y="9428535"/>
            <a:ext cx="2944957" cy="496493"/>
          </a:xfrm>
          <a:prstGeom prst="rect">
            <a:avLst/>
          </a:prstGeom>
        </p:spPr>
        <p:txBody>
          <a:bodyPr vert="horz" lIns="93320" tIns="46660" rIns="93320" bIns="46660" rtlCol="0" anchor="b"/>
          <a:lstStyle>
            <a:lvl1pPr algn="r">
              <a:defRPr sz="1200"/>
            </a:lvl1pPr>
          </a:lstStyle>
          <a:p>
            <a:fld id="{855B561F-19AC-45FF-B10E-2CD7A3AE3DD3}" type="slidenum">
              <a:rPr lang="en-GB" smtClean="0"/>
              <a:t>‹#›</a:t>
            </a:fld>
            <a:endParaRPr lang="en-GB"/>
          </a:p>
        </p:txBody>
      </p:sp>
    </p:spTree>
    <p:extLst>
      <p:ext uri="{BB962C8B-B14F-4D97-AF65-F5344CB8AC3E}">
        <p14:creationId xmlns:p14="http://schemas.microsoft.com/office/powerpoint/2010/main" val="6149677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5659" cy="498056"/>
          </a:xfrm>
          <a:prstGeom prst="rect">
            <a:avLst/>
          </a:prstGeom>
        </p:spPr>
        <p:txBody>
          <a:bodyPr vert="horz" lIns="92452" tIns="46226" rIns="92452" bIns="46226" rtlCol="0"/>
          <a:lstStyle>
            <a:lvl1pPr algn="l">
              <a:defRPr sz="1200"/>
            </a:lvl1pPr>
          </a:lstStyle>
          <a:p>
            <a:endParaRPr lang="en-US"/>
          </a:p>
        </p:txBody>
      </p:sp>
      <p:sp>
        <p:nvSpPr>
          <p:cNvPr id="3" name="Date Placeholder 2"/>
          <p:cNvSpPr>
            <a:spLocks noGrp="1"/>
          </p:cNvSpPr>
          <p:nvPr>
            <p:ph type="dt" idx="1"/>
          </p:nvPr>
        </p:nvSpPr>
        <p:spPr>
          <a:xfrm>
            <a:off x="3850443" y="1"/>
            <a:ext cx="2945659" cy="498056"/>
          </a:xfrm>
          <a:prstGeom prst="rect">
            <a:avLst/>
          </a:prstGeom>
        </p:spPr>
        <p:txBody>
          <a:bodyPr vert="horz" lIns="92452" tIns="46226" rIns="92452" bIns="46226" rtlCol="0"/>
          <a:lstStyle>
            <a:lvl1pPr algn="r">
              <a:defRPr sz="1200"/>
            </a:lvl1pPr>
          </a:lstStyle>
          <a:p>
            <a:fld id="{ACDA217B-25A4-432A-8208-51332BEC6092}" type="datetimeFigureOut">
              <a:rPr lang="en-US" smtClean="0"/>
              <a:t>4/12/2023</a:t>
            </a:fld>
            <a:endParaRPr lang="en-US"/>
          </a:p>
        </p:txBody>
      </p:sp>
      <p:sp>
        <p:nvSpPr>
          <p:cNvPr id="4" name="Slide Image Placeholder 3"/>
          <p:cNvSpPr>
            <a:spLocks noGrp="1" noRot="1" noChangeAspect="1"/>
          </p:cNvSpPr>
          <p:nvPr>
            <p:ph type="sldImg" idx="2"/>
          </p:nvPr>
        </p:nvSpPr>
        <p:spPr>
          <a:xfrm>
            <a:off x="1165225" y="1239838"/>
            <a:ext cx="4467225" cy="3351212"/>
          </a:xfrm>
          <a:prstGeom prst="rect">
            <a:avLst/>
          </a:prstGeom>
          <a:noFill/>
          <a:ln w="12700">
            <a:solidFill>
              <a:prstClr val="black"/>
            </a:solidFill>
          </a:ln>
        </p:spPr>
        <p:txBody>
          <a:bodyPr vert="horz" lIns="92452" tIns="46226" rIns="92452" bIns="46226" rtlCol="0" anchor="ctr"/>
          <a:lstStyle/>
          <a:p>
            <a:endParaRPr lang="en-US"/>
          </a:p>
        </p:txBody>
      </p:sp>
      <p:sp>
        <p:nvSpPr>
          <p:cNvPr id="5" name="Notes Placeholder 4"/>
          <p:cNvSpPr>
            <a:spLocks noGrp="1"/>
          </p:cNvSpPr>
          <p:nvPr>
            <p:ph type="body" sz="quarter" idx="3"/>
          </p:nvPr>
        </p:nvSpPr>
        <p:spPr>
          <a:xfrm>
            <a:off x="679768" y="4777195"/>
            <a:ext cx="5438140" cy="3908614"/>
          </a:xfrm>
          <a:prstGeom prst="rect">
            <a:avLst/>
          </a:prstGeom>
        </p:spPr>
        <p:txBody>
          <a:bodyPr vert="horz" lIns="92452" tIns="46226" rIns="92452" bIns="4622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428585"/>
            <a:ext cx="2945659" cy="498055"/>
          </a:xfrm>
          <a:prstGeom prst="rect">
            <a:avLst/>
          </a:prstGeom>
        </p:spPr>
        <p:txBody>
          <a:bodyPr vert="horz" lIns="92452" tIns="46226" rIns="92452" bIns="46226"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5"/>
            <a:ext cx="2945659" cy="498055"/>
          </a:xfrm>
          <a:prstGeom prst="rect">
            <a:avLst/>
          </a:prstGeom>
        </p:spPr>
        <p:txBody>
          <a:bodyPr vert="horz" lIns="92452" tIns="46226" rIns="92452" bIns="46226" rtlCol="0" anchor="b"/>
          <a:lstStyle>
            <a:lvl1pPr algn="r">
              <a:defRPr sz="1200"/>
            </a:lvl1pPr>
          </a:lstStyle>
          <a:p>
            <a:fld id="{42B8A0A7-959A-4AE3-812C-3072D05AE4FA}" type="slidenum">
              <a:rPr lang="en-US" smtClean="0"/>
              <a:t>‹#›</a:t>
            </a:fld>
            <a:endParaRPr lang="en-US"/>
          </a:p>
        </p:txBody>
      </p:sp>
    </p:spTree>
    <p:extLst>
      <p:ext uri="{BB962C8B-B14F-4D97-AF65-F5344CB8AC3E}">
        <p14:creationId xmlns:p14="http://schemas.microsoft.com/office/powerpoint/2010/main" val="2851882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2B8A0A7-959A-4AE3-812C-3072D05AE4FA}" type="slidenum">
              <a:rPr lang="en-US" smtClean="0"/>
              <a:t>1</a:t>
            </a:fld>
            <a:endParaRPr lang="en-US"/>
          </a:p>
        </p:txBody>
      </p:sp>
    </p:spTree>
    <p:extLst>
      <p:ext uri="{BB962C8B-B14F-4D97-AF65-F5344CB8AC3E}">
        <p14:creationId xmlns:p14="http://schemas.microsoft.com/office/powerpoint/2010/main" val="10331744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ct val="0"/>
              </a:spcBef>
              <a:spcAft>
                <a:spcPts val="1250"/>
              </a:spcAft>
              <a:buClrTx/>
              <a:buSzTx/>
              <a:buFontTx/>
              <a:buNone/>
              <a:tabLst/>
              <a:defRPr/>
            </a:pPr>
            <a:r>
              <a:rPr kumimoji="0" lang="en-GB" altLang="en-US" sz="1200" b="1" i="0" u="none" strike="noStrike" kern="1200" cap="none" spc="0" normalizeH="0" baseline="0" noProof="0" dirty="0">
                <a:ln>
                  <a:noFill/>
                </a:ln>
                <a:solidFill>
                  <a:prstClr val="black"/>
                </a:solidFill>
                <a:effectLst/>
                <a:uLnTx/>
                <a:uFillTx/>
                <a:latin typeface="+mn-lt"/>
                <a:ea typeface="+mn-ea"/>
                <a:cs typeface="+mn-cs"/>
              </a:rPr>
              <a:t>Cortisol</a:t>
            </a:r>
            <a:r>
              <a:rPr kumimoji="0" lang="en-GB" altLang="en-US" sz="1200" b="0" i="0" u="none" strike="noStrike" kern="1200" cap="none" spc="0" normalizeH="0" baseline="0" noProof="0" dirty="0">
                <a:ln>
                  <a:noFill/>
                </a:ln>
                <a:solidFill>
                  <a:prstClr val="black"/>
                </a:solidFill>
                <a:effectLst/>
                <a:uLnTx/>
                <a:uFillTx/>
                <a:latin typeface="+mn-lt"/>
                <a:ea typeface="+mn-ea"/>
                <a:cs typeface="+mn-cs"/>
              </a:rPr>
              <a:t> , also known as the stress hormone or the one that is a fight or flight hormone is released in a big burst first thing in the morning to wake us up and then keep us going throughout the day.   </a:t>
            </a:r>
          </a:p>
          <a:p>
            <a:pPr marL="0" marR="0" lvl="0" indent="0" algn="l" defTabSz="457200" rtl="0" eaLnBrk="1" fontAlgn="auto" latinLnBrk="0" hangingPunct="1">
              <a:lnSpc>
                <a:spcPct val="100000"/>
              </a:lnSpc>
              <a:spcBef>
                <a:spcPct val="0"/>
              </a:spcBef>
              <a:spcAft>
                <a:spcPts val="1250"/>
              </a:spcAft>
              <a:buClrTx/>
              <a:buSzTx/>
              <a:buFontTx/>
              <a:buNone/>
              <a:tabLst/>
              <a:defRPr/>
            </a:pPr>
            <a:r>
              <a:rPr kumimoji="0" lang="en-GB" altLang="en-US" sz="1200" b="1" i="0" u="none" strike="noStrike" kern="1200" cap="none" spc="0" normalizeH="0" baseline="0" noProof="0" dirty="0">
                <a:ln>
                  <a:noFill/>
                </a:ln>
                <a:solidFill>
                  <a:prstClr val="black"/>
                </a:solidFill>
                <a:effectLst/>
                <a:uLnTx/>
                <a:uFillTx/>
                <a:latin typeface="+mn-lt"/>
                <a:ea typeface="+mn-ea"/>
                <a:cs typeface="+mn-cs"/>
              </a:rPr>
              <a:t>Melatonin </a:t>
            </a:r>
            <a:r>
              <a:rPr kumimoji="0" lang="en-GB" altLang="en-US" sz="1200" b="0" i="0" u="none" strike="noStrike" kern="1200" cap="none" spc="0" normalizeH="0" baseline="0" noProof="0" dirty="0">
                <a:ln>
                  <a:noFill/>
                </a:ln>
                <a:solidFill>
                  <a:prstClr val="black"/>
                </a:solidFill>
                <a:effectLst/>
                <a:uLnTx/>
                <a:uFillTx/>
                <a:latin typeface="+mn-lt"/>
                <a:ea typeface="+mn-ea"/>
                <a:cs typeface="+mn-cs"/>
              </a:rPr>
              <a:t>or the sleepy hormone as its also known as is produced at night and when its dark and helps us to fall asleep</a:t>
            </a:r>
            <a:endParaRPr kumimoji="0" lang="en-GB" altLang="en-US"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ct val="0"/>
              </a:spcBef>
              <a:spcAft>
                <a:spcPts val="1250"/>
              </a:spcAft>
              <a:buClrTx/>
              <a:buSzTx/>
              <a:buFontTx/>
              <a:buNone/>
              <a:tabLst/>
              <a:defRPr/>
            </a:pPr>
            <a:r>
              <a:rPr kumimoji="0" lang="en-GB" altLang="en-US" sz="1200" b="0" i="0" u="none" strike="noStrike" kern="1200" cap="none" spc="0" normalizeH="0" baseline="0" noProof="0" dirty="0">
                <a:ln>
                  <a:noFill/>
                </a:ln>
                <a:solidFill>
                  <a:prstClr val="black"/>
                </a:solidFill>
                <a:effectLst/>
                <a:uLnTx/>
                <a:uFillTx/>
                <a:latin typeface="+mn-lt"/>
                <a:ea typeface="+mn-ea"/>
                <a:cs typeface="+mn-cs"/>
              </a:rPr>
              <a:t>Sleep management is </a:t>
            </a:r>
            <a:r>
              <a:rPr kumimoji="0" lang="en-GB" altLang="en-US" sz="1200" b="0" i="0" u="none" strike="noStrike" kern="1200" cap="none" spc="0" normalizeH="0" baseline="0" noProof="0" dirty="0" err="1">
                <a:ln>
                  <a:noFill/>
                </a:ln>
                <a:solidFill>
                  <a:prstClr val="black"/>
                </a:solidFill>
                <a:effectLst/>
                <a:uLnTx/>
                <a:uFillTx/>
                <a:latin typeface="+mn-lt"/>
                <a:ea typeface="+mn-ea"/>
                <a:cs typeface="+mn-cs"/>
              </a:rPr>
              <a:t>sucessful</a:t>
            </a:r>
            <a:r>
              <a:rPr kumimoji="0" lang="en-GB" altLang="en-US" sz="1200" b="0" i="0" u="none" strike="noStrike" kern="1200" cap="none" spc="0" normalizeH="0" baseline="0" noProof="0" dirty="0">
                <a:ln>
                  <a:noFill/>
                </a:ln>
                <a:solidFill>
                  <a:prstClr val="black"/>
                </a:solidFill>
                <a:effectLst/>
                <a:uLnTx/>
                <a:uFillTx/>
                <a:latin typeface="+mn-lt"/>
                <a:ea typeface="+mn-ea"/>
                <a:cs typeface="+mn-cs"/>
              </a:rPr>
              <a:t> if the balance of these two hormones are managed effectively.</a:t>
            </a:r>
          </a:p>
          <a:p>
            <a:pPr marL="0" marR="0" lvl="0" indent="0" algn="l" defTabSz="457200" rtl="0" eaLnBrk="1" fontAlgn="auto" latinLnBrk="0" hangingPunct="1">
              <a:lnSpc>
                <a:spcPct val="100000"/>
              </a:lnSpc>
              <a:spcBef>
                <a:spcPct val="0"/>
              </a:spcBef>
              <a:spcAft>
                <a:spcPts val="1250"/>
              </a:spcAft>
              <a:buClrTx/>
              <a:buSzTx/>
              <a:buFontTx/>
              <a:buNone/>
              <a:tabLst/>
              <a:defRPr/>
            </a:pPr>
            <a:r>
              <a:rPr kumimoji="0" lang="en-GB" altLang="en-US" sz="1200" b="0" i="0" u="none" strike="noStrike" kern="1200" cap="none" spc="0" normalizeH="0" baseline="0" noProof="0" dirty="0">
                <a:ln>
                  <a:noFill/>
                </a:ln>
                <a:solidFill>
                  <a:prstClr val="black"/>
                </a:solidFill>
                <a:effectLst/>
                <a:uLnTx/>
                <a:uFillTx/>
                <a:latin typeface="+mn-lt"/>
                <a:ea typeface="+mn-ea"/>
                <a:cs typeface="+mn-cs"/>
              </a:rPr>
              <a:t>For example – if your child is very active or excited </a:t>
            </a:r>
            <a:r>
              <a:rPr kumimoji="0" lang="en-GB" altLang="en-US" sz="1200" b="0" i="0" u="none" strike="noStrike" kern="1200" cap="none" spc="0" normalizeH="0" baseline="0" noProof="0" dirty="0" err="1">
                <a:ln>
                  <a:noFill/>
                </a:ln>
                <a:solidFill>
                  <a:prstClr val="black"/>
                </a:solidFill>
                <a:effectLst/>
                <a:uLnTx/>
                <a:uFillTx/>
                <a:latin typeface="+mn-lt"/>
                <a:ea typeface="+mn-ea"/>
                <a:cs typeface="+mn-cs"/>
              </a:rPr>
              <a:t>immedicatly</a:t>
            </a:r>
            <a:r>
              <a:rPr kumimoji="0" lang="en-GB" altLang="en-US" sz="1200" b="0" i="0" u="none" strike="noStrike" kern="1200" cap="none" spc="0" normalizeH="0" baseline="0" noProof="0" dirty="0">
                <a:ln>
                  <a:noFill/>
                </a:ln>
                <a:solidFill>
                  <a:prstClr val="black"/>
                </a:solidFill>
                <a:effectLst/>
                <a:uLnTx/>
                <a:uFillTx/>
                <a:latin typeface="+mn-lt"/>
                <a:ea typeface="+mn-ea"/>
                <a:cs typeface="+mn-cs"/>
              </a:rPr>
              <a:t> before bed or upset and crying then the cortisol levels will be very high stopping  the production of Melatonin and </a:t>
            </a:r>
            <a:r>
              <a:rPr kumimoji="0" lang="en-GB" altLang="en-US" sz="1200" b="0" i="0" u="none" strike="noStrike" kern="1200" cap="none" spc="0" normalizeH="0" baseline="0" noProof="0" dirty="0" err="1">
                <a:ln>
                  <a:noFill/>
                </a:ln>
                <a:solidFill>
                  <a:prstClr val="black"/>
                </a:solidFill>
                <a:effectLst/>
                <a:uLnTx/>
                <a:uFillTx/>
                <a:latin typeface="+mn-lt"/>
                <a:ea typeface="+mn-ea"/>
                <a:cs typeface="+mn-cs"/>
              </a:rPr>
              <a:t>amost</a:t>
            </a:r>
            <a:r>
              <a:rPr kumimoji="0" lang="en-GB" altLang="en-US" sz="1200" b="0" i="0" u="none" strike="noStrike" kern="1200" cap="none" spc="0" normalizeH="0" baseline="0" noProof="0" dirty="0">
                <a:ln>
                  <a:noFill/>
                </a:ln>
                <a:solidFill>
                  <a:prstClr val="black"/>
                </a:solidFill>
                <a:effectLst/>
                <a:uLnTx/>
                <a:uFillTx/>
                <a:latin typeface="+mn-lt"/>
                <a:ea typeface="+mn-ea"/>
                <a:cs typeface="+mn-cs"/>
              </a:rPr>
              <a:t> making it impossible to fall to sleep for a long period of time or not at all- also if this happens during the night then again the balance of the hormones will be out and sleep disturbed. </a:t>
            </a:r>
          </a:p>
          <a:p>
            <a:pPr marL="0" marR="0" lvl="0" indent="0" algn="l" defTabSz="457200" rtl="0" eaLnBrk="1" fontAlgn="auto" latinLnBrk="0" hangingPunct="1">
              <a:lnSpc>
                <a:spcPct val="100000"/>
              </a:lnSpc>
              <a:spcBef>
                <a:spcPct val="0"/>
              </a:spcBef>
              <a:spcAft>
                <a:spcPts val="1250"/>
              </a:spcAft>
              <a:buClrTx/>
              <a:buSzTx/>
              <a:buFontTx/>
              <a:buNone/>
              <a:tabLst/>
              <a:defRPr/>
            </a:pPr>
            <a:endParaRPr kumimoji="0" lang="en-GB" alt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ct val="0"/>
              </a:spcBef>
              <a:spcAft>
                <a:spcPts val="1250"/>
              </a:spcAft>
              <a:buClrTx/>
              <a:buSzTx/>
              <a:buFontTx/>
              <a:buNone/>
              <a:tabLst/>
              <a:defRPr/>
            </a:pPr>
            <a:r>
              <a:rPr kumimoji="0" lang="en-GB" altLang="en-US" sz="1200" b="0" i="0" u="none" strike="noStrike" kern="1200" cap="none" spc="0" normalizeH="0" baseline="0" noProof="0" dirty="0">
                <a:ln>
                  <a:noFill/>
                </a:ln>
                <a:solidFill>
                  <a:prstClr val="black"/>
                </a:solidFill>
                <a:effectLst/>
                <a:uLnTx/>
                <a:uFillTx/>
                <a:latin typeface="+mn-lt"/>
                <a:ea typeface="+mn-ea"/>
                <a:cs typeface="+mn-cs"/>
              </a:rPr>
              <a:t>Its natural to sometimes</a:t>
            </a:r>
            <a:r>
              <a:rPr kumimoji="0" lang="en-US" altLang="en-US" sz="1200" b="0" i="0" u="none" strike="noStrike" kern="1200" cap="none" spc="0" normalizeH="0" baseline="0" noProof="0" dirty="0">
                <a:ln>
                  <a:noFill/>
                </a:ln>
                <a:solidFill>
                  <a:prstClr val="black"/>
                </a:solidFill>
                <a:effectLst/>
                <a:uLnTx/>
                <a:uFillTx/>
                <a:latin typeface="+mn-lt"/>
                <a:ea typeface="+mn-ea"/>
                <a:cs typeface="+mn-cs"/>
              </a:rPr>
              <a:t> feel sleepy, wanting an afternoon nap or be drowsy after a heavy lunch because we have a natural dip in Cortisol mid afternoon.  </a:t>
            </a:r>
          </a:p>
          <a:p>
            <a:pPr marL="0" marR="0" lvl="0" indent="0" algn="l" defTabSz="457200" rtl="0" eaLnBrk="1" fontAlgn="auto" latinLnBrk="0" hangingPunct="1">
              <a:lnSpc>
                <a:spcPct val="100000"/>
              </a:lnSpc>
              <a:spcBef>
                <a:spcPct val="0"/>
              </a:spcBef>
              <a:spcAft>
                <a:spcPts val="125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n-ea"/>
                <a:cs typeface="+mn-cs"/>
              </a:rPr>
              <a:t>The way our society has evolved in the last 200 years has led us to suppress this natural inclination and to sleep only once during the 24 hour period.  In some societies, however, the afternoon nap, or siesta, is still the norm and their working day may be split accordingly.</a:t>
            </a:r>
          </a:p>
          <a:p>
            <a:pPr marL="0" marR="0" lvl="0" indent="0" algn="l" defTabSz="457200" rtl="0" eaLnBrk="1" fontAlgn="auto" latinLnBrk="0" hangingPunct="1">
              <a:lnSpc>
                <a:spcPct val="100000"/>
              </a:lnSpc>
              <a:spcBef>
                <a:spcPct val="0"/>
              </a:spcBef>
              <a:spcAft>
                <a:spcPts val="125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n-ea"/>
                <a:cs typeface="+mn-cs"/>
              </a:rPr>
              <a:t>When managing </a:t>
            </a:r>
            <a:r>
              <a:rPr kumimoji="0" lang="en-US" altLang="en-US" sz="1200" b="0" i="0" u="none" strike="noStrike" kern="1200" cap="none" spc="0" normalizeH="0" baseline="0" noProof="0" dirty="0" err="1">
                <a:ln>
                  <a:noFill/>
                </a:ln>
                <a:solidFill>
                  <a:prstClr val="black"/>
                </a:solidFill>
                <a:effectLst/>
                <a:uLnTx/>
                <a:uFillTx/>
                <a:latin typeface="+mn-lt"/>
                <a:ea typeface="+mn-ea"/>
                <a:cs typeface="+mn-cs"/>
              </a:rPr>
              <a:t>childrens</a:t>
            </a:r>
            <a:r>
              <a:rPr kumimoji="0" lang="en-US" altLang="en-US" sz="1200" b="0" i="0" u="none" strike="noStrike" kern="1200" cap="none" spc="0" normalizeH="0" baseline="0" noProof="0" dirty="0">
                <a:ln>
                  <a:noFill/>
                </a:ln>
                <a:solidFill>
                  <a:prstClr val="black"/>
                </a:solidFill>
                <a:effectLst/>
                <a:uLnTx/>
                <a:uFillTx/>
                <a:latin typeface="+mn-lt"/>
                <a:ea typeface="+mn-ea"/>
                <a:cs typeface="+mn-cs"/>
              </a:rPr>
              <a:t> sleep we need to discourage this afternoon nap completely as we cant “catch up” on lost sleep.</a:t>
            </a:r>
            <a:endParaRPr kumimoji="0" lang="en-GB" altLang="en-US" sz="1200" b="0" i="0" u="none" strike="noStrike" kern="1200" cap="none" spc="0" normalizeH="0" baseline="0" noProof="0" dirty="0">
              <a:ln>
                <a:noFill/>
              </a:ln>
              <a:solidFill>
                <a:prstClr val="black"/>
              </a:solidFill>
              <a:effectLst/>
              <a:uLnTx/>
              <a:uFillTx/>
              <a:latin typeface="+mn-lt"/>
              <a:ea typeface="+mn-ea"/>
              <a:cs typeface="+mn-cs"/>
            </a:endParaRPr>
          </a:p>
          <a:p>
            <a:endParaRPr lang="en-GB" sz="1200" dirty="0"/>
          </a:p>
          <a:p>
            <a:endParaRPr lang="en-GB" dirty="0"/>
          </a:p>
        </p:txBody>
      </p:sp>
      <p:sp>
        <p:nvSpPr>
          <p:cNvPr id="4" name="Slide Number Placeholder 3"/>
          <p:cNvSpPr>
            <a:spLocks noGrp="1"/>
          </p:cNvSpPr>
          <p:nvPr>
            <p:ph type="sldNum" sz="quarter" idx="10"/>
          </p:nvPr>
        </p:nvSpPr>
        <p:spPr/>
        <p:txBody>
          <a:bodyPr/>
          <a:lstStyle/>
          <a:p>
            <a:fld id="{42B8A0A7-959A-4AE3-812C-3072D05AE4FA}" type="slidenum">
              <a:rPr lang="en-US" smtClean="0"/>
              <a:t>10</a:t>
            </a:fld>
            <a:endParaRPr lang="en-US"/>
          </a:p>
        </p:txBody>
      </p:sp>
    </p:spTree>
    <p:extLst>
      <p:ext uri="{BB962C8B-B14F-4D97-AF65-F5344CB8AC3E}">
        <p14:creationId xmlns:p14="http://schemas.microsoft.com/office/powerpoint/2010/main" val="42619859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ts val="0"/>
              </a:spcBef>
              <a:defRPr/>
            </a:pPr>
            <a:r>
              <a:rPr lang="en-GB" sz="1200" dirty="0"/>
              <a:t>At various times of the day and night we are naturally programmed to do different things:</a:t>
            </a:r>
          </a:p>
          <a:p>
            <a:pPr marL="182563" indent="-182563" eaLnBrk="1" hangingPunct="1">
              <a:spcBef>
                <a:spcPts val="0"/>
              </a:spcBef>
              <a:spcAft>
                <a:spcPts val="300"/>
              </a:spcAft>
              <a:buFont typeface="Arial" pitchFamily="34" charset="0"/>
              <a:buChar char="•"/>
              <a:defRPr/>
            </a:pPr>
            <a:r>
              <a:rPr lang="en-GB" sz="1200" dirty="0"/>
              <a:t>between 8.00pm and 12 midnight: our temperature falls, our adrenalin levels drop, cortisol level drops, melatonin rises. The effect of this is that we feel less alert; we are beginning to prepare for sleep. </a:t>
            </a:r>
          </a:p>
          <a:p>
            <a:pPr marL="182563" indent="-182563" eaLnBrk="1" hangingPunct="1">
              <a:spcBef>
                <a:spcPts val="0"/>
              </a:spcBef>
              <a:spcAft>
                <a:spcPts val="300"/>
              </a:spcAft>
              <a:buFont typeface="Arial" pitchFamily="34" charset="0"/>
              <a:buChar char="•"/>
              <a:defRPr/>
            </a:pPr>
            <a:r>
              <a:rPr lang="en-GB" sz="1200" dirty="0"/>
              <a:t>between 12 midnight and 4am: growth hormone is released so we get fat metabolism.</a:t>
            </a:r>
          </a:p>
          <a:p>
            <a:pPr marL="182563" indent="-182563" eaLnBrk="1" hangingPunct="1">
              <a:spcBef>
                <a:spcPts val="0"/>
              </a:spcBef>
              <a:spcAft>
                <a:spcPts val="300"/>
              </a:spcAft>
              <a:buFont typeface="Arial" pitchFamily="34" charset="0"/>
              <a:buChar char="•"/>
              <a:defRPr/>
            </a:pPr>
            <a:r>
              <a:rPr lang="en-GB" sz="1200" dirty="0"/>
              <a:t>between 4.00am - 8.00am: rising temperature, rising adrenaline, fall in melatonin, rising cortisol.</a:t>
            </a:r>
          </a:p>
          <a:p>
            <a:pPr marL="182563" indent="-182563" eaLnBrk="1" hangingPunct="1">
              <a:spcBef>
                <a:spcPts val="0"/>
              </a:spcBef>
              <a:spcAft>
                <a:spcPts val="300"/>
              </a:spcAft>
              <a:buFont typeface="Arial" pitchFamily="34" charset="0"/>
              <a:buChar char="•"/>
              <a:defRPr/>
            </a:pPr>
            <a:r>
              <a:rPr lang="en-GB" sz="1200" dirty="0"/>
              <a:t>between 9.00am - 12 noon: body temperature rises with less fatigue, more sensitive to insulin, best performance at complex mental tasks, glucose metabolism. This is why you find most schools have the literacy and maths lessons</a:t>
            </a:r>
          </a:p>
          <a:p>
            <a:pPr marL="182563" indent="-182563" eaLnBrk="1" hangingPunct="1">
              <a:spcBef>
                <a:spcPts val="0"/>
              </a:spcBef>
              <a:spcAft>
                <a:spcPts val="300"/>
              </a:spcAft>
              <a:buFont typeface="Arial" pitchFamily="34" charset="0"/>
              <a:buChar char="•"/>
              <a:defRPr/>
            </a:pPr>
            <a:r>
              <a:rPr lang="en-GB" sz="1200" dirty="0"/>
              <a:t>between 12 noon  - 2.00pm: transient fall in adrenaline, we may feel like a nap.</a:t>
            </a:r>
          </a:p>
          <a:p>
            <a:pPr marL="182563" indent="-182563" eaLnBrk="1" hangingPunct="1">
              <a:spcBef>
                <a:spcPts val="0"/>
              </a:spcBef>
              <a:spcAft>
                <a:spcPts val="300"/>
              </a:spcAft>
              <a:buFont typeface="Arial" pitchFamily="34" charset="0"/>
              <a:buChar char="•"/>
              <a:defRPr/>
            </a:pPr>
            <a:r>
              <a:rPr lang="en-GB" sz="1200" dirty="0"/>
              <a:t>between 3.00pm - 8.00pm: highest temperature, effects of mental fatigue begin to show, our ability to complete complex tasks deteriorates. Our physical performance is at its best, it is often the best time to run a race.</a:t>
            </a:r>
          </a:p>
          <a:p>
            <a:endParaRPr lang="en-GB" dirty="0"/>
          </a:p>
        </p:txBody>
      </p:sp>
      <p:sp>
        <p:nvSpPr>
          <p:cNvPr id="4" name="Slide Number Placeholder 3"/>
          <p:cNvSpPr>
            <a:spLocks noGrp="1"/>
          </p:cNvSpPr>
          <p:nvPr>
            <p:ph type="sldNum" sz="quarter" idx="10"/>
          </p:nvPr>
        </p:nvSpPr>
        <p:spPr/>
        <p:txBody>
          <a:bodyPr/>
          <a:lstStyle/>
          <a:p>
            <a:fld id="{42B8A0A7-959A-4AE3-812C-3072D05AE4FA}" type="slidenum">
              <a:rPr lang="en-US" smtClean="0"/>
              <a:t>11</a:t>
            </a:fld>
            <a:endParaRPr lang="en-US"/>
          </a:p>
        </p:txBody>
      </p:sp>
    </p:spTree>
    <p:extLst>
      <p:ext uri="{BB962C8B-B14F-4D97-AF65-F5344CB8AC3E}">
        <p14:creationId xmlns:p14="http://schemas.microsoft.com/office/powerpoint/2010/main" val="10617965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Interactive slide. </a:t>
            </a:r>
            <a:r>
              <a:rPr lang="en-GB" dirty="0"/>
              <a:t>Ask before showing examples</a:t>
            </a:r>
          </a:p>
        </p:txBody>
      </p:sp>
      <p:sp>
        <p:nvSpPr>
          <p:cNvPr id="4" name="Slide Number Placeholder 3"/>
          <p:cNvSpPr>
            <a:spLocks noGrp="1"/>
          </p:cNvSpPr>
          <p:nvPr>
            <p:ph type="sldNum" sz="quarter" idx="10"/>
          </p:nvPr>
        </p:nvSpPr>
        <p:spPr/>
        <p:txBody>
          <a:bodyPr/>
          <a:lstStyle/>
          <a:p>
            <a:fld id="{42B8A0A7-959A-4AE3-812C-3072D05AE4FA}" type="slidenum">
              <a:rPr lang="en-US" smtClean="0"/>
              <a:t>12</a:t>
            </a:fld>
            <a:endParaRPr lang="en-US"/>
          </a:p>
        </p:txBody>
      </p:sp>
    </p:spTree>
    <p:extLst>
      <p:ext uri="{BB962C8B-B14F-4D97-AF65-F5344CB8AC3E}">
        <p14:creationId xmlns:p14="http://schemas.microsoft.com/office/powerpoint/2010/main" val="37520764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4000" b="1" dirty="0"/>
              <a:t>Changes that occur during puberty can disrupt a teenager’s body clock and cause it to shift - d</a:t>
            </a:r>
            <a:r>
              <a:rPr lang="en-GB" sz="4000" dirty="0"/>
              <a:t>uring adolescence the body clock can shift approximately 2 hours later, until our early 20’s.</a:t>
            </a:r>
            <a:endParaRPr lang="en-US" sz="4000" dirty="0"/>
          </a:p>
          <a:p>
            <a:pPr>
              <a:defRPr/>
            </a:pPr>
            <a:r>
              <a:rPr lang="en-GB" sz="4000" dirty="0"/>
              <a:t>This means that adolescents are more likely to be:</a:t>
            </a:r>
            <a:endParaRPr lang="en-US" sz="4000" dirty="0"/>
          </a:p>
          <a:p>
            <a:pPr>
              <a:buFontTx/>
              <a:buChar char="•"/>
              <a:defRPr/>
            </a:pPr>
            <a:r>
              <a:rPr lang="en-GB" sz="4000" dirty="0"/>
              <a:t>  more active in the evening .</a:t>
            </a:r>
            <a:endParaRPr lang="en-US" sz="4000" dirty="0"/>
          </a:p>
          <a:p>
            <a:pPr>
              <a:buFontTx/>
              <a:buChar char="•"/>
              <a:defRPr/>
            </a:pPr>
            <a:r>
              <a:rPr lang="en-GB" sz="4000" dirty="0"/>
              <a:t>  predisposed to go to bed later.</a:t>
            </a:r>
            <a:endParaRPr lang="en-US" sz="4000" dirty="0"/>
          </a:p>
          <a:p>
            <a:pPr>
              <a:defRPr/>
            </a:pPr>
            <a:r>
              <a:rPr lang="en-GB" sz="4000" dirty="0"/>
              <a:t>Due to this students may find it harder to settle at night and as a result find it harder to get up in the morning. This can result in sleep and waking problems. Some teenagers find that during this period of change their body clocks can be very disrupted and they can shift so extremely that it leads to Delayed Sleep Phase Syndrome - going to sleep very late in the night/early morning and rising in the late afternoon.</a:t>
            </a:r>
          </a:p>
          <a:p>
            <a:pPr>
              <a:defRPr/>
            </a:pPr>
            <a:endParaRPr lang="en-US" sz="4000" dirty="0"/>
          </a:p>
          <a:p>
            <a:pPr>
              <a:defRPr/>
            </a:pPr>
            <a:r>
              <a:rPr lang="en-GB" sz="4000" dirty="0"/>
              <a:t>A good evening routine will help to prevent a significant disruption to a teenager’s body clock during this period or to pull their body clock back from a considerable shift. </a:t>
            </a:r>
            <a:endParaRPr lang="en-US" sz="4000" dirty="0"/>
          </a:p>
          <a:p>
            <a:endParaRPr lang="en-GB" altLang="en-US" sz="4000" dirty="0">
              <a:latin typeface="Calibri" panose="020F0502020204030204" pitchFamily="34" charset="0"/>
            </a:endParaRPr>
          </a:p>
          <a:p>
            <a:r>
              <a:rPr lang="en-GB" altLang="en-US" sz="4000" dirty="0">
                <a:latin typeface="Calibri" panose="020F0502020204030204" pitchFamily="34" charset="0"/>
              </a:rPr>
              <a:t>Personal space, exam stress, Independence, peer pressure, social constraints, social life</a:t>
            </a:r>
          </a:p>
          <a:p>
            <a:r>
              <a:rPr lang="en-GB" altLang="en-US" sz="4000" dirty="0">
                <a:latin typeface="Calibri" panose="020F0502020204030204" pitchFamily="34" charset="0"/>
              </a:rPr>
              <a:t>Staying up later</a:t>
            </a:r>
          </a:p>
          <a:p>
            <a:pPr lvl="1"/>
            <a:r>
              <a:rPr lang="en-GB" altLang="en-US" sz="3600" dirty="0">
                <a:latin typeface="Calibri" panose="020F0502020204030204" pitchFamily="34" charset="0"/>
              </a:rPr>
              <a:t>TV programmes</a:t>
            </a:r>
          </a:p>
          <a:p>
            <a:pPr lvl="1"/>
            <a:r>
              <a:rPr lang="en-GB" altLang="en-US" sz="3600" dirty="0">
                <a:latin typeface="Calibri" panose="020F0502020204030204" pitchFamily="34" charset="0"/>
              </a:rPr>
              <a:t>Social networking / online chat</a:t>
            </a:r>
          </a:p>
          <a:p>
            <a:pPr lvl="1"/>
            <a:r>
              <a:rPr lang="en-GB" altLang="en-US" sz="3600" dirty="0">
                <a:latin typeface="Calibri" panose="020F0502020204030204" pitchFamily="34" charset="0"/>
              </a:rPr>
              <a:t>Going out </a:t>
            </a:r>
          </a:p>
          <a:p>
            <a:pPr lvl="1"/>
            <a:r>
              <a:rPr lang="en-GB" altLang="en-US" sz="3600" dirty="0">
                <a:latin typeface="Calibri" panose="020F0502020204030204" pitchFamily="34" charset="0"/>
              </a:rPr>
              <a:t>Sleepovers</a:t>
            </a:r>
          </a:p>
          <a:p>
            <a:endParaRPr lang="en-GB" dirty="0"/>
          </a:p>
          <a:p>
            <a:r>
              <a:rPr lang="en-GB" altLang="en-US" dirty="0">
                <a:latin typeface="Calibri" panose="020F0502020204030204" pitchFamily="34" charset="0"/>
              </a:rPr>
              <a:t>Teenagers use bedroom as “their space”</a:t>
            </a:r>
          </a:p>
          <a:p>
            <a:r>
              <a:rPr lang="en-GB" altLang="en-US" dirty="0">
                <a:latin typeface="Calibri" panose="020F0502020204030204" pitchFamily="34" charset="0"/>
              </a:rPr>
              <a:t>More like bedsit than bedroom</a:t>
            </a:r>
          </a:p>
          <a:p>
            <a:pPr lvl="1"/>
            <a:r>
              <a:rPr lang="en-GB" altLang="en-US" dirty="0">
                <a:latin typeface="Calibri" panose="020F0502020204030204" pitchFamily="34" charset="0"/>
              </a:rPr>
              <a:t>TV</a:t>
            </a:r>
          </a:p>
          <a:p>
            <a:pPr lvl="1"/>
            <a:r>
              <a:rPr lang="en-GB" altLang="en-US" dirty="0">
                <a:latin typeface="Calibri" panose="020F0502020204030204" pitchFamily="34" charset="0"/>
              </a:rPr>
              <a:t>DVD player</a:t>
            </a:r>
          </a:p>
          <a:p>
            <a:pPr lvl="1"/>
            <a:r>
              <a:rPr lang="en-GB" altLang="en-US" dirty="0">
                <a:latin typeface="Calibri" panose="020F0502020204030204" pitchFamily="34" charset="0"/>
              </a:rPr>
              <a:t>PC / laptop</a:t>
            </a:r>
          </a:p>
          <a:p>
            <a:pPr lvl="1"/>
            <a:r>
              <a:rPr lang="en-GB" altLang="en-US" dirty="0">
                <a:latin typeface="Calibri" panose="020F0502020204030204" pitchFamily="34" charset="0"/>
              </a:rPr>
              <a:t>Games console</a:t>
            </a:r>
          </a:p>
          <a:p>
            <a:pPr lvl="1"/>
            <a:r>
              <a:rPr lang="en-GB" altLang="en-US" dirty="0">
                <a:latin typeface="Calibri" panose="020F0502020204030204" pitchFamily="34" charset="0"/>
              </a:rPr>
              <a:t>Mobile phone</a:t>
            </a:r>
          </a:p>
          <a:p>
            <a:endParaRPr lang="en-GB" dirty="0"/>
          </a:p>
        </p:txBody>
      </p:sp>
      <p:sp>
        <p:nvSpPr>
          <p:cNvPr id="4" name="Slide Number Placeholder 3"/>
          <p:cNvSpPr>
            <a:spLocks noGrp="1"/>
          </p:cNvSpPr>
          <p:nvPr>
            <p:ph type="sldNum" sz="quarter" idx="10"/>
          </p:nvPr>
        </p:nvSpPr>
        <p:spPr/>
        <p:txBody>
          <a:bodyPr/>
          <a:lstStyle/>
          <a:p>
            <a:fld id="{42B8A0A7-959A-4AE3-812C-3072D05AE4FA}" type="slidenum">
              <a:rPr lang="en-US" smtClean="0"/>
              <a:t>13</a:t>
            </a:fld>
            <a:endParaRPr lang="en-US"/>
          </a:p>
        </p:txBody>
      </p:sp>
    </p:spTree>
    <p:extLst>
      <p:ext uri="{BB962C8B-B14F-4D97-AF65-F5344CB8AC3E}">
        <p14:creationId xmlns:p14="http://schemas.microsoft.com/office/powerpoint/2010/main" val="42489396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previous slides we have</a:t>
            </a:r>
            <a:r>
              <a:rPr lang="en-GB" baseline="0" dirty="0"/>
              <a:t> looked at what sleep is the importance of sleep and what could effect sleep.  The following slides will look at how we can improve on sleep.</a:t>
            </a:r>
            <a:endParaRPr lang="en-GB" dirty="0"/>
          </a:p>
        </p:txBody>
      </p:sp>
      <p:sp>
        <p:nvSpPr>
          <p:cNvPr id="4" name="Slide Number Placeholder 3"/>
          <p:cNvSpPr>
            <a:spLocks noGrp="1"/>
          </p:cNvSpPr>
          <p:nvPr>
            <p:ph type="sldNum" sz="quarter" idx="10"/>
          </p:nvPr>
        </p:nvSpPr>
        <p:spPr/>
        <p:txBody>
          <a:bodyPr/>
          <a:lstStyle/>
          <a:p>
            <a:fld id="{42B8A0A7-959A-4AE3-812C-3072D05AE4FA}" type="slidenum">
              <a:rPr lang="en-US" smtClean="0"/>
              <a:t>14</a:t>
            </a:fld>
            <a:endParaRPr lang="en-US"/>
          </a:p>
        </p:txBody>
      </p:sp>
    </p:spTree>
    <p:extLst>
      <p:ext uri="{BB962C8B-B14F-4D97-AF65-F5344CB8AC3E}">
        <p14:creationId xmlns:p14="http://schemas.microsoft.com/office/powerpoint/2010/main" val="13192921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spcAft>
                <a:spcPts val="1250"/>
              </a:spcAft>
            </a:pPr>
            <a:r>
              <a:rPr lang="en-GB" altLang="en-US" b="0" dirty="0"/>
              <a:t>When</a:t>
            </a:r>
            <a:r>
              <a:rPr lang="en-GB" altLang="en-US" b="0" baseline="0" dirty="0"/>
              <a:t> we think of having a good sleep we mainly focus on night time but a good sleep routine starts from as soon as we wake up.</a:t>
            </a:r>
            <a:endParaRPr lang="en-GB" altLang="en-US" b="0" dirty="0"/>
          </a:p>
          <a:p>
            <a:pPr eaLnBrk="1" hangingPunct="1">
              <a:spcBef>
                <a:spcPct val="0"/>
              </a:spcBef>
              <a:spcAft>
                <a:spcPts val="1250"/>
              </a:spcAft>
            </a:pPr>
            <a:r>
              <a:rPr lang="en-US" altLang="en-US" b="1" dirty="0"/>
              <a:t>Natural light: </a:t>
            </a:r>
            <a:r>
              <a:rPr lang="en-US" altLang="en-US" dirty="0"/>
              <a:t>This is the most important external factor for keeping our body clocks in check. Getting natural exposure to light (sunlight) during the day enables our body clock to keep in check and ensure that our bodily functions are running at the right times (</a:t>
            </a:r>
            <a:r>
              <a:rPr lang="en-US" altLang="en-US" dirty="0" err="1"/>
              <a:t>eg</a:t>
            </a:r>
            <a:r>
              <a:rPr lang="en-US" altLang="en-US" dirty="0"/>
              <a:t> melatonin being produced in the evening)</a:t>
            </a:r>
          </a:p>
          <a:p>
            <a:pPr eaLnBrk="1" hangingPunct="1">
              <a:spcBef>
                <a:spcPct val="0"/>
              </a:spcBef>
              <a:spcAft>
                <a:spcPts val="1250"/>
              </a:spcAft>
            </a:pPr>
            <a:r>
              <a:rPr lang="en-US" altLang="en-US" b="1" dirty="0"/>
              <a:t>Sugar and caffeine: </a:t>
            </a:r>
            <a:r>
              <a:rPr lang="en-US" altLang="en-US" dirty="0"/>
              <a:t>Sugary drinks can prevent us from feeling sleepy as the sugar gives the body a energy ‘high’ that can keep us awake. Caffeine, which inhibits the release of melatonin and can prevent us from feeling sleepy, is not only found in coffee and energy drinks but also in other fizzy drinks (</a:t>
            </a:r>
            <a:r>
              <a:rPr lang="en-US" altLang="en-US" dirty="0" err="1"/>
              <a:t>irn-bru</a:t>
            </a:r>
            <a:r>
              <a:rPr lang="en-US" altLang="en-US" dirty="0"/>
              <a:t> and </a:t>
            </a:r>
            <a:r>
              <a:rPr lang="en-US" altLang="en-US" dirty="0" err="1"/>
              <a:t>coca-cola</a:t>
            </a:r>
            <a:r>
              <a:rPr lang="en-US" altLang="en-US" dirty="0"/>
              <a:t>), tea and chocolate.  </a:t>
            </a:r>
          </a:p>
          <a:p>
            <a:pPr eaLnBrk="1" hangingPunct="1">
              <a:spcBef>
                <a:spcPct val="0"/>
              </a:spcBef>
              <a:spcAft>
                <a:spcPts val="1250"/>
              </a:spcAft>
            </a:pPr>
            <a:r>
              <a:rPr lang="en-US" altLang="en-US" b="1" dirty="0"/>
              <a:t>Nap: </a:t>
            </a:r>
            <a:r>
              <a:rPr lang="en-US" altLang="en-US" dirty="0"/>
              <a:t>disrupts circadian rhythm (body clock), may affect sleepiness later in the evening and lead to problems falling asleep, awakening through the night or too early in the morning.</a:t>
            </a:r>
          </a:p>
          <a:p>
            <a:pPr eaLnBrk="1" hangingPunct="1">
              <a:spcBef>
                <a:spcPct val="0"/>
              </a:spcBef>
              <a:spcAft>
                <a:spcPts val="1250"/>
              </a:spcAft>
            </a:pPr>
            <a:r>
              <a:rPr lang="en-US" altLang="en-US" b="1" dirty="0"/>
              <a:t>Stress and anxiety: </a:t>
            </a:r>
            <a:r>
              <a:rPr lang="en-US" altLang="en-US" dirty="0"/>
              <a:t>anxiety is often a cause for sleeplessness and  ‘trouble switching off’. CORTISOL (the stress hormone)  is released in response to stress and inhibits and works in opposition to melatonin. It gives us adrenaline to prepare our bodies for ‘fight or flight’. Stress during the evening and the release of cortisol can prevent us from feeling sleepy. Chronic or over-release of cortisol can also create shallow and fragmented sleep. Exercise during the day is a good way of helping our bodies break down cortisol and use up the energy it creates. </a:t>
            </a:r>
          </a:p>
          <a:p>
            <a:pPr eaLnBrk="1" hangingPunct="1">
              <a:spcBef>
                <a:spcPct val="0"/>
              </a:spcBef>
              <a:spcAft>
                <a:spcPts val="1250"/>
              </a:spcAft>
            </a:pPr>
            <a:r>
              <a:rPr lang="en-US" altLang="en-US" b="1" dirty="0"/>
              <a:t>Share your worries: </a:t>
            </a:r>
            <a:r>
              <a:rPr lang="en-US" altLang="en-US" dirty="0"/>
              <a:t>if you talk about your worries with someone you trust or write them down earlier in the day it helps you avoid feeling anxious or stressed before bedtime.  </a:t>
            </a:r>
          </a:p>
          <a:p>
            <a:pPr eaLnBrk="1" hangingPunct="1">
              <a:spcBef>
                <a:spcPct val="0"/>
              </a:spcBef>
              <a:spcAft>
                <a:spcPts val="1250"/>
              </a:spcAft>
            </a:pPr>
            <a:r>
              <a:rPr lang="en-US" altLang="en-US" b="1" dirty="0"/>
              <a:t>Lie-in: </a:t>
            </a:r>
            <a:r>
              <a:rPr lang="en-US" altLang="en-US" dirty="0"/>
              <a:t>affects circadian rhythm (body clock) and causes a shift in your body clock leading to the ‘jet lag effect’ (explain briefly what this is) </a:t>
            </a:r>
          </a:p>
        </p:txBody>
      </p:sp>
      <p:sp>
        <p:nvSpPr>
          <p:cNvPr id="4" name="Slide Number Placeholder 3"/>
          <p:cNvSpPr>
            <a:spLocks noGrp="1"/>
          </p:cNvSpPr>
          <p:nvPr>
            <p:ph type="sldNum" sz="quarter" idx="10"/>
          </p:nvPr>
        </p:nvSpPr>
        <p:spPr/>
        <p:txBody>
          <a:bodyPr/>
          <a:lstStyle/>
          <a:p>
            <a:fld id="{42B8A0A7-959A-4AE3-812C-3072D05AE4FA}" type="slidenum">
              <a:rPr lang="en-US" smtClean="0"/>
              <a:t>15</a:t>
            </a:fld>
            <a:endParaRPr lang="en-US"/>
          </a:p>
        </p:txBody>
      </p:sp>
    </p:spTree>
    <p:extLst>
      <p:ext uri="{BB962C8B-B14F-4D97-AF65-F5344CB8AC3E}">
        <p14:creationId xmlns:p14="http://schemas.microsoft.com/office/powerpoint/2010/main" val="4582479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2B8A0A7-959A-4AE3-812C-3072D05AE4FA}" type="slidenum">
              <a:rPr lang="en-US" smtClean="0"/>
              <a:t>16</a:t>
            </a:fld>
            <a:endParaRPr lang="en-US"/>
          </a:p>
        </p:txBody>
      </p:sp>
    </p:spTree>
    <p:extLst>
      <p:ext uri="{BB962C8B-B14F-4D97-AF65-F5344CB8AC3E}">
        <p14:creationId xmlns:p14="http://schemas.microsoft.com/office/powerpoint/2010/main" val="42559854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spcAft>
                <a:spcPts val="1250"/>
              </a:spcAft>
            </a:pPr>
            <a:r>
              <a:rPr lang="en-US" altLang="en-US" b="1" dirty="0"/>
              <a:t>TVs, computer and phone: </a:t>
            </a:r>
            <a:r>
              <a:rPr lang="en-US" altLang="en-US" dirty="0"/>
              <a:t>light from the screens can inhibit the production of melatonin and may prevent you from feeling sleepy. These activities are also stimulating – getting hooked into a </a:t>
            </a:r>
            <a:r>
              <a:rPr lang="en-GB" altLang="en-US" dirty="0"/>
              <a:t>programme</a:t>
            </a:r>
            <a:r>
              <a:rPr lang="en-US" altLang="en-US" dirty="0"/>
              <a:t> or chatting to friends online can push back your bedtime and make it difficult for you to ‘switch off ‘ when you try to fall asleep. </a:t>
            </a:r>
          </a:p>
          <a:p>
            <a:pPr eaLnBrk="1" hangingPunct="1">
              <a:spcBef>
                <a:spcPct val="0"/>
              </a:spcBef>
              <a:spcAft>
                <a:spcPts val="1250"/>
              </a:spcAft>
            </a:pPr>
            <a:r>
              <a:rPr lang="en-US" altLang="en-US" b="1" dirty="0"/>
              <a:t>Bath: </a:t>
            </a:r>
            <a:r>
              <a:rPr lang="en-US" altLang="en-US" dirty="0"/>
              <a:t>good way to relax. Your body prepares for sleep by reducing your body temperature. A warm bath increases your body temperature and then causes it to cool rapidly afterwards – this helps to give your bodies the signal that it is time for bed. Do not have a shower as the water falling on your skin can stimulate you.</a:t>
            </a:r>
          </a:p>
          <a:p>
            <a:pPr eaLnBrk="1" hangingPunct="1">
              <a:spcBef>
                <a:spcPct val="0"/>
              </a:spcBef>
              <a:spcAft>
                <a:spcPts val="1250"/>
              </a:spcAft>
            </a:pPr>
            <a:r>
              <a:rPr lang="en-US" altLang="en-US" b="1" dirty="0"/>
              <a:t>Read, listen to relaxing music: </a:t>
            </a:r>
            <a:r>
              <a:rPr lang="en-US" altLang="en-US" dirty="0"/>
              <a:t>Save a book for bedtime or treat yourself to a magazine that you save for bedtime. You can also make a sleep playlist by compiling some of your </a:t>
            </a:r>
            <a:r>
              <a:rPr lang="en-GB" altLang="en-US" dirty="0"/>
              <a:t>favourite</a:t>
            </a:r>
            <a:r>
              <a:rPr lang="en-US" altLang="en-US" dirty="0"/>
              <a:t> relaxing songs. If you do listen to music make sure it is not on a device that is going to produce light that your eyes will pick up. </a:t>
            </a:r>
          </a:p>
          <a:p>
            <a:pPr eaLnBrk="1" hangingPunct="1">
              <a:spcBef>
                <a:spcPct val="0"/>
              </a:spcBef>
              <a:spcAft>
                <a:spcPts val="1250"/>
              </a:spcAft>
            </a:pPr>
            <a:r>
              <a:rPr lang="en-US" altLang="en-US" b="1" dirty="0"/>
              <a:t>Same wake and sleep time: </a:t>
            </a:r>
            <a:r>
              <a:rPr lang="en-US" altLang="en-US" dirty="0"/>
              <a:t>a consistent routine strengthens your body clock and the times that your bodily functions occur i.e. sleep.   </a:t>
            </a:r>
          </a:p>
          <a:p>
            <a:pPr eaLnBrk="1" hangingPunct="1">
              <a:spcBef>
                <a:spcPct val="0"/>
              </a:spcBef>
              <a:spcAft>
                <a:spcPts val="1250"/>
              </a:spcAft>
            </a:pPr>
            <a:r>
              <a:rPr lang="en-US" altLang="en-US" b="1" dirty="0"/>
              <a:t>Relaxation techniques: </a:t>
            </a:r>
            <a:r>
              <a:rPr lang="en-US" altLang="en-US" dirty="0"/>
              <a:t>good for relaxing muscles in the body. Focusing on the technique can also be a way for your brain to wind down and to leave the day behind.  Relaxation techniques take time to take effect and should be completed consistently for at least a few weeks in order to become effective.</a:t>
            </a:r>
          </a:p>
          <a:p>
            <a:endParaRPr lang="en-GB" dirty="0"/>
          </a:p>
        </p:txBody>
      </p:sp>
      <p:sp>
        <p:nvSpPr>
          <p:cNvPr id="4" name="Slide Number Placeholder 3"/>
          <p:cNvSpPr>
            <a:spLocks noGrp="1"/>
          </p:cNvSpPr>
          <p:nvPr>
            <p:ph type="sldNum" sz="quarter" idx="10"/>
          </p:nvPr>
        </p:nvSpPr>
        <p:spPr/>
        <p:txBody>
          <a:bodyPr/>
          <a:lstStyle/>
          <a:p>
            <a:fld id="{42B8A0A7-959A-4AE3-812C-3072D05AE4FA}" type="slidenum">
              <a:rPr lang="en-US" smtClean="0"/>
              <a:t>17</a:t>
            </a:fld>
            <a:endParaRPr lang="en-US"/>
          </a:p>
        </p:txBody>
      </p:sp>
    </p:spTree>
    <p:extLst>
      <p:ext uri="{BB962C8B-B14F-4D97-AF65-F5344CB8AC3E}">
        <p14:creationId xmlns:p14="http://schemas.microsoft.com/office/powerpoint/2010/main" val="30920963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2B8A0A7-959A-4AE3-812C-3072D05AE4FA}" type="slidenum">
              <a:rPr lang="en-US" smtClean="0"/>
              <a:t>18</a:t>
            </a:fld>
            <a:endParaRPr lang="en-US"/>
          </a:p>
        </p:txBody>
      </p:sp>
    </p:spTree>
    <p:extLst>
      <p:ext uri="{BB962C8B-B14F-4D97-AF65-F5344CB8AC3E}">
        <p14:creationId xmlns:p14="http://schemas.microsoft.com/office/powerpoint/2010/main" val="20935627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1254"/>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Consider all of the following;</a:t>
            </a:r>
          </a:p>
          <a:p>
            <a:pPr marL="179182" marR="0" lvl="0" indent="-179182" algn="l" defTabSz="457200" rtl="0" eaLnBrk="1" fontAlgn="auto" latinLnBrk="0" hangingPunct="1">
              <a:lnSpc>
                <a:spcPct val="100000"/>
              </a:lnSpc>
              <a:spcBef>
                <a:spcPts val="0"/>
              </a:spcBef>
              <a:spcAft>
                <a:spcPts val="1254"/>
              </a:spcAft>
              <a:buClrTx/>
              <a:buSzTx/>
              <a:buFont typeface="Arial" panose="020B0604020202020204" pitchFamily="34" charset="0"/>
              <a:buChar char="•"/>
              <a:tabLst/>
              <a:defRPr/>
            </a:pPr>
            <a:r>
              <a:rPr kumimoji="0" lang="en-GB" altLang="en-US" sz="1200" b="0" i="0" u="none" strike="noStrike" kern="1200" cap="none" spc="0" normalizeH="0" baseline="0" noProof="0" dirty="0">
                <a:ln>
                  <a:noFill/>
                </a:ln>
                <a:solidFill>
                  <a:prstClr val="black"/>
                </a:solidFill>
                <a:effectLst/>
                <a:uLnTx/>
                <a:uFillTx/>
                <a:latin typeface="+mn-lt"/>
                <a:ea typeface="+mn-ea"/>
                <a:cs typeface="+mn-cs"/>
              </a:rPr>
              <a:t>The room is at the correct temperature –</a:t>
            </a:r>
            <a:r>
              <a:rPr kumimoji="0" lang="en-GB" altLang="en-US" sz="1200" b="1" i="0" u="none" strike="noStrike" kern="1200" cap="none" spc="0" normalizeH="0" baseline="0" noProof="0" dirty="0">
                <a:ln>
                  <a:noFill/>
                </a:ln>
                <a:solidFill>
                  <a:prstClr val="black"/>
                </a:solidFill>
                <a:effectLst/>
                <a:uLnTx/>
                <a:uFillTx/>
                <a:latin typeface="+mn-lt"/>
                <a:ea typeface="+mn-ea"/>
                <a:cs typeface="+mn-cs"/>
              </a:rPr>
              <a:t> COOL </a:t>
            </a:r>
            <a:r>
              <a:rPr kumimoji="0" lang="en-GB" altLang="en-US" sz="1200" b="0" i="0" u="none" strike="noStrike" kern="1200" cap="none" spc="0" normalizeH="0" baseline="0" noProof="0" dirty="0">
                <a:ln>
                  <a:noFill/>
                </a:ln>
                <a:solidFill>
                  <a:prstClr val="black"/>
                </a:solidFill>
                <a:effectLst/>
                <a:uLnTx/>
                <a:uFillTx/>
                <a:latin typeface="+mn-lt"/>
                <a:ea typeface="+mn-ea"/>
                <a:cs typeface="+mn-cs"/>
              </a:rPr>
              <a:t>(high temperatures can disturb sleep).</a:t>
            </a:r>
          </a:p>
          <a:p>
            <a:pPr marL="179182" marR="0" lvl="0" indent="-179182" algn="l" defTabSz="457200" rtl="0" eaLnBrk="1" fontAlgn="auto" latinLnBrk="0" hangingPunct="1">
              <a:lnSpc>
                <a:spcPct val="100000"/>
              </a:lnSpc>
              <a:spcBef>
                <a:spcPts val="0"/>
              </a:spcBef>
              <a:spcAft>
                <a:spcPts val="1254"/>
              </a:spcAft>
              <a:buClrTx/>
              <a:buSzTx/>
              <a:buFont typeface="Arial" panose="020B0604020202020204" pitchFamily="34" charset="0"/>
              <a:buChar char="•"/>
              <a:tabLst/>
              <a:defRPr/>
            </a:pPr>
            <a:r>
              <a:rPr kumimoji="0" lang="en-GB" altLang="en-US" sz="1200" b="0" i="0" u="none" strike="noStrike" kern="1200" cap="none" spc="0" normalizeH="0" baseline="0" noProof="0" dirty="0">
                <a:ln>
                  <a:noFill/>
                </a:ln>
                <a:solidFill>
                  <a:prstClr val="black"/>
                </a:solidFill>
                <a:effectLst/>
                <a:uLnTx/>
                <a:uFillTx/>
                <a:latin typeface="+mn-lt"/>
                <a:ea typeface="+mn-ea"/>
                <a:cs typeface="+mn-cs"/>
              </a:rPr>
              <a:t>There is very little light – </a:t>
            </a:r>
            <a:r>
              <a:rPr kumimoji="0" lang="en-GB" altLang="en-US" sz="1200" b="1" i="0" u="none" strike="noStrike" kern="1200" cap="none" spc="0" normalizeH="0" baseline="0" noProof="0" dirty="0">
                <a:ln>
                  <a:noFill/>
                </a:ln>
                <a:solidFill>
                  <a:prstClr val="black"/>
                </a:solidFill>
                <a:effectLst/>
                <a:uLnTx/>
                <a:uFillTx/>
                <a:latin typeface="+mn-lt"/>
                <a:ea typeface="+mn-ea"/>
                <a:cs typeface="+mn-cs"/>
              </a:rPr>
              <a:t>DARK</a:t>
            </a:r>
            <a:r>
              <a:rPr kumimoji="0" lang="en-GB" altLang="en-US" sz="1200" b="0" i="0" u="none" strike="noStrike" kern="1200" cap="none" spc="0" normalizeH="0" baseline="0" noProof="0" dirty="0">
                <a:ln>
                  <a:noFill/>
                </a:ln>
                <a:solidFill>
                  <a:prstClr val="black"/>
                </a:solidFill>
                <a:effectLst/>
                <a:uLnTx/>
                <a:uFillTx/>
                <a:latin typeface="+mn-lt"/>
                <a:ea typeface="+mn-ea"/>
                <a:cs typeface="+mn-cs"/>
              </a:rPr>
              <a:t> (and subdued lighting when getting ready for bed).  Black out blinds or curtains are good in the summer months.</a:t>
            </a:r>
          </a:p>
          <a:p>
            <a:pPr marL="179182" marR="0" lvl="0" indent="-179182" algn="l" defTabSz="457200" rtl="0" eaLnBrk="1" fontAlgn="auto" latinLnBrk="0" hangingPunct="1">
              <a:lnSpc>
                <a:spcPct val="100000"/>
              </a:lnSpc>
              <a:spcBef>
                <a:spcPts val="0"/>
              </a:spcBef>
              <a:spcAft>
                <a:spcPts val="1254"/>
              </a:spcAft>
              <a:buClrTx/>
              <a:buSzTx/>
              <a:buFont typeface="Arial" panose="020B0604020202020204" pitchFamily="34" charset="0"/>
              <a:buChar char="•"/>
              <a:tabLst/>
              <a:defRPr/>
            </a:pPr>
            <a:r>
              <a:rPr kumimoji="0" lang="en-GB" altLang="en-US" sz="1200" b="0" i="0" u="none" strike="noStrike" kern="1200" cap="none" spc="0" normalizeH="0" baseline="0" noProof="0" dirty="0">
                <a:ln>
                  <a:noFill/>
                </a:ln>
                <a:solidFill>
                  <a:prstClr val="black"/>
                </a:solidFill>
                <a:effectLst/>
                <a:uLnTx/>
                <a:uFillTx/>
                <a:latin typeface="+mn-lt"/>
                <a:ea typeface="+mn-ea"/>
                <a:cs typeface="+mn-cs"/>
              </a:rPr>
              <a:t>Room to be </a:t>
            </a:r>
            <a:r>
              <a:rPr kumimoji="0" lang="en-GB" altLang="en-US" sz="1200" b="1" i="0" u="none" strike="noStrike" kern="1200" cap="none" spc="0" normalizeH="0" baseline="0" noProof="0" dirty="0">
                <a:ln>
                  <a:noFill/>
                </a:ln>
                <a:solidFill>
                  <a:prstClr val="black"/>
                </a:solidFill>
                <a:effectLst/>
                <a:uLnTx/>
                <a:uFillTx/>
                <a:latin typeface="+mn-lt"/>
                <a:ea typeface="+mn-ea"/>
                <a:cs typeface="+mn-cs"/>
              </a:rPr>
              <a:t>clear of distractions</a:t>
            </a:r>
            <a:r>
              <a:rPr kumimoji="0" lang="en-GB" altLang="en-US" sz="1200" b="0" i="0" u="none" strike="noStrike" kern="1200" cap="none" spc="0" normalizeH="0" baseline="0" noProof="0" dirty="0">
                <a:ln>
                  <a:noFill/>
                </a:ln>
                <a:solidFill>
                  <a:prstClr val="black"/>
                </a:solidFill>
                <a:effectLst/>
                <a:uLnTx/>
                <a:uFillTx/>
                <a:latin typeface="+mn-lt"/>
                <a:ea typeface="+mn-ea"/>
                <a:cs typeface="+mn-cs"/>
              </a:rPr>
              <a:t>, toys should be away out of sight if possible. </a:t>
            </a:r>
          </a:p>
          <a:p>
            <a:pPr marL="179182" marR="0" lvl="0" indent="-179182" algn="l" defTabSz="457200" rtl="0" eaLnBrk="1" fontAlgn="auto" latinLnBrk="0" hangingPunct="1">
              <a:lnSpc>
                <a:spcPct val="100000"/>
              </a:lnSpc>
              <a:spcBef>
                <a:spcPts val="0"/>
              </a:spcBef>
              <a:spcAft>
                <a:spcPts val="1254"/>
              </a:spcAft>
              <a:buClrTx/>
              <a:buSzTx/>
              <a:buFont typeface="Arial" panose="020B0604020202020204" pitchFamily="34" charset="0"/>
              <a:buChar char="•"/>
              <a:tabLst/>
              <a:defRPr/>
            </a:pPr>
            <a:r>
              <a:rPr kumimoji="0" lang="en-GB" altLang="en-US" sz="1200" b="1" i="0" u="none" strike="noStrike" kern="1200" cap="none" spc="0" normalizeH="0" baseline="0" noProof="0" dirty="0">
                <a:ln>
                  <a:noFill/>
                </a:ln>
                <a:solidFill>
                  <a:prstClr val="black"/>
                </a:solidFill>
                <a:effectLst/>
                <a:uLnTx/>
                <a:uFillTx/>
                <a:latin typeface="+mn-lt"/>
                <a:ea typeface="+mn-ea"/>
                <a:cs typeface="+mn-cs"/>
              </a:rPr>
              <a:t>Remove electronic equipment </a:t>
            </a:r>
            <a:r>
              <a:rPr kumimoji="0" lang="en-GB" altLang="en-US" sz="1200" b="0" i="0" u="none" strike="noStrike" kern="1200" cap="none" spc="0" normalizeH="0" baseline="0" noProof="0" dirty="0">
                <a:ln>
                  <a:noFill/>
                </a:ln>
                <a:solidFill>
                  <a:prstClr val="black"/>
                </a:solidFill>
                <a:effectLst/>
                <a:uLnTx/>
                <a:uFillTx/>
                <a:latin typeface="+mn-lt"/>
                <a:ea typeface="+mn-ea"/>
                <a:cs typeface="+mn-cs"/>
              </a:rPr>
              <a:t>such as television and computer consoles, should be out of room, or put away.</a:t>
            </a:r>
          </a:p>
          <a:p>
            <a:pPr marL="179182" marR="0" lvl="0" indent="-179182" algn="l" defTabSz="457200" rtl="0" eaLnBrk="1" fontAlgn="auto" latinLnBrk="0" hangingPunct="1">
              <a:lnSpc>
                <a:spcPct val="100000"/>
              </a:lnSpc>
              <a:spcBef>
                <a:spcPts val="0"/>
              </a:spcBef>
              <a:spcAft>
                <a:spcPts val="1254"/>
              </a:spcAft>
              <a:buClrTx/>
              <a:buSzTx/>
              <a:buFont typeface="Arial" panose="020B0604020202020204" pitchFamily="34" charset="0"/>
              <a:buChar char="•"/>
              <a:tabLst/>
              <a:defRPr/>
            </a:pPr>
            <a:r>
              <a:rPr kumimoji="0" lang="en-GB" altLang="en-US" sz="1200" b="0" i="0" u="none" strike="noStrike" kern="1200" cap="none" spc="0" normalizeH="0" baseline="0" noProof="0" dirty="0">
                <a:ln>
                  <a:noFill/>
                </a:ln>
                <a:solidFill>
                  <a:prstClr val="black"/>
                </a:solidFill>
                <a:effectLst/>
                <a:uLnTx/>
                <a:uFillTx/>
                <a:latin typeface="+mn-lt"/>
                <a:ea typeface="+mn-ea"/>
                <a:cs typeface="+mn-cs"/>
              </a:rPr>
              <a:t>Make sure the environment is as </a:t>
            </a:r>
            <a:r>
              <a:rPr kumimoji="0" lang="en-GB" altLang="en-US" sz="1200" b="1" i="0" u="none" strike="noStrike" kern="1200" cap="none" spc="0" normalizeH="0" baseline="0" noProof="0" dirty="0">
                <a:ln>
                  <a:noFill/>
                </a:ln>
                <a:solidFill>
                  <a:prstClr val="black"/>
                </a:solidFill>
                <a:effectLst/>
                <a:uLnTx/>
                <a:uFillTx/>
                <a:latin typeface="+mn-lt"/>
                <a:ea typeface="+mn-ea"/>
                <a:cs typeface="+mn-cs"/>
              </a:rPr>
              <a:t>QUIET</a:t>
            </a:r>
            <a:r>
              <a:rPr kumimoji="0" lang="en-GB" altLang="en-US" sz="1200" b="0" i="0" u="none" strike="noStrike" kern="1200" cap="none" spc="0" normalizeH="0" baseline="0" noProof="0" dirty="0">
                <a:ln>
                  <a:noFill/>
                </a:ln>
                <a:solidFill>
                  <a:prstClr val="black"/>
                </a:solidFill>
                <a:effectLst/>
                <a:uLnTx/>
                <a:uFillTx/>
                <a:latin typeface="+mn-lt"/>
                <a:ea typeface="+mn-ea"/>
                <a:cs typeface="+mn-cs"/>
              </a:rPr>
              <a:t> as possible.</a:t>
            </a:r>
          </a:p>
          <a:p>
            <a:pPr marL="179182" marR="0" lvl="0" indent="-179182" algn="l" defTabSz="457200" rtl="0" eaLnBrk="1" fontAlgn="auto" latinLnBrk="0" hangingPunct="1">
              <a:lnSpc>
                <a:spcPct val="100000"/>
              </a:lnSpc>
              <a:spcBef>
                <a:spcPts val="0"/>
              </a:spcBef>
              <a:spcAft>
                <a:spcPts val="1254"/>
              </a:spcAft>
              <a:buClrTx/>
              <a:buSzTx/>
              <a:buFont typeface="Arial" panose="020B0604020202020204" pitchFamily="34" charset="0"/>
              <a:buChar char="•"/>
              <a:tabLst/>
              <a:defRPr/>
            </a:pPr>
            <a:r>
              <a:rPr kumimoji="0" lang="en-GB" altLang="en-US" sz="1200" b="0" i="0" u="none" strike="noStrike" kern="1200" cap="none" spc="0" normalizeH="0" baseline="0" noProof="0" dirty="0">
                <a:ln>
                  <a:noFill/>
                </a:ln>
                <a:solidFill>
                  <a:prstClr val="black"/>
                </a:solidFill>
                <a:effectLst/>
                <a:uLnTx/>
                <a:uFillTx/>
                <a:latin typeface="+mn-lt"/>
                <a:ea typeface="+mn-ea"/>
                <a:cs typeface="+mn-cs"/>
              </a:rPr>
              <a:t>Have </a:t>
            </a:r>
            <a:r>
              <a:rPr kumimoji="0" lang="en-GB" altLang="en-US" sz="1200" b="1" i="0" u="none" strike="noStrike" kern="1200" cap="none" spc="0" normalizeH="0" baseline="0" noProof="0" dirty="0">
                <a:ln>
                  <a:noFill/>
                </a:ln>
                <a:solidFill>
                  <a:prstClr val="black"/>
                </a:solidFill>
                <a:effectLst/>
                <a:uLnTx/>
                <a:uFillTx/>
                <a:latin typeface="+mn-lt"/>
                <a:ea typeface="+mn-ea"/>
                <a:cs typeface="+mn-cs"/>
              </a:rPr>
              <a:t>calm decor </a:t>
            </a:r>
            <a:r>
              <a:rPr kumimoji="0" lang="en-GB" altLang="en-US" sz="1200" b="0" i="0" u="none" strike="noStrike" kern="1200" cap="none" spc="0" normalizeH="0" baseline="0" noProof="0" dirty="0">
                <a:ln>
                  <a:noFill/>
                </a:ln>
                <a:solidFill>
                  <a:prstClr val="black"/>
                </a:solidFill>
                <a:effectLst/>
                <a:uLnTx/>
                <a:uFillTx/>
                <a:latin typeface="+mn-lt"/>
                <a:ea typeface="+mn-ea"/>
                <a:cs typeface="+mn-cs"/>
              </a:rPr>
              <a:t>– the aim is for the sleep room to be as boring as possible!</a:t>
            </a:r>
          </a:p>
          <a:p>
            <a:pPr marL="179182" marR="0" lvl="0" indent="-179182" algn="l" defTabSz="457200" rtl="0" eaLnBrk="1" fontAlgn="auto" latinLnBrk="0" hangingPunct="1">
              <a:lnSpc>
                <a:spcPct val="100000"/>
              </a:lnSpc>
              <a:spcBef>
                <a:spcPts val="0"/>
              </a:spcBef>
              <a:spcAft>
                <a:spcPts val="1254"/>
              </a:spcAft>
              <a:buClrTx/>
              <a:buSzTx/>
              <a:buFont typeface="Arial" panose="020B0604020202020204" pitchFamily="34" charset="0"/>
              <a:buChar char="•"/>
              <a:tabLst/>
              <a:defRPr/>
            </a:pPr>
            <a:r>
              <a:rPr kumimoji="0" lang="en-GB" altLang="en-US" sz="1200" b="1" i="0" u="none" strike="noStrike" kern="1200" cap="none" spc="0" normalizeH="0" baseline="0" noProof="0" dirty="0">
                <a:ln>
                  <a:noFill/>
                </a:ln>
                <a:solidFill>
                  <a:prstClr val="black"/>
                </a:solidFill>
                <a:effectLst/>
                <a:uLnTx/>
                <a:uFillTx/>
                <a:latin typeface="+mn-lt"/>
                <a:ea typeface="+mn-ea"/>
                <a:cs typeface="+mn-cs"/>
              </a:rPr>
              <a:t>Remove any nocturnal pets</a:t>
            </a:r>
            <a:r>
              <a:rPr kumimoji="0" lang="en-GB" altLang="en-US" sz="1200" b="0" i="0" u="none" strike="noStrike" kern="1200" cap="none" spc="0" normalizeH="0" baseline="0" noProof="0" dirty="0">
                <a:ln>
                  <a:noFill/>
                </a:ln>
                <a:solidFill>
                  <a:prstClr val="black"/>
                </a:solidFill>
                <a:effectLst/>
                <a:uLnTx/>
                <a:uFillTx/>
                <a:latin typeface="+mn-lt"/>
                <a:ea typeface="+mn-ea"/>
                <a:cs typeface="+mn-cs"/>
              </a:rPr>
              <a:t>.</a:t>
            </a:r>
          </a:p>
          <a:p>
            <a:pPr marL="179182" marR="0" lvl="0" indent="-179182" algn="l" defTabSz="457200" rtl="0" eaLnBrk="1" fontAlgn="auto" latinLnBrk="0" hangingPunct="1">
              <a:lnSpc>
                <a:spcPct val="100000"/>
              </a:lnSpc>
              <a:spcBef>
                <a:spcPts val="0"/>
              </a:spcBef>
              <a:spcAft>
                <a:spcPts val="1254"/>
              </a:spcAft>
              <a:buClrTx/>
              <a:buSzTx/>
              <a:buFont typeface="Arial" panose="020B0604020202020204" pitchFamily="34" charset="0"/>
              <a:buChar char="•"/>
              <a:tabLst/>
              <a:defRPr/>
            </a:pPr>
            <a:r>
              <a:rPr kumimoji="0" lang="en-GB" altLang="en-US" sz="1200" b="0" i="0" u="none" strike="noStrike" kern="1200" cap="none" spc="0" normalizeH="0" baseline="0" noProof="0" dirty="0">
                <a:ln>
                  <a:noFill/>
                </a:ln>
                <a:solidFill>
                  <a:prstClr val="black"/>
                </a:solidFill>
                <a:effectLst/>
                <a:uLnTx/>
                <a:uFillTx/>
                <a:latin typeface="+mn-lt"/>
                <a:ea typeface="+mn-ea"/>
                <a:cs typeface="+mn-cs"/>
              </a:rPr>
              <a:t>Make sure the </a:t>
            </a:r>
            <a:r>
              <a:rPr kumimoji="0" lang="en-GB" altLang="en-US" sz="1200" b="1" i="0" u="none" strike="noStrike" kern="1200" cap="none" spc="0" normalizeH="0" baseline="0" noProof="0" dirty="0">
                <a:ln>
                  <a:noFill/>
                </a:ln>
                <a:solidFill>
                  <a:prstClr val="black"/>
                </a:solidFill>
                <a:effectLst/>
                <a:uLnTx/>
                <a:uFillTx/>
                <a:latin typeface="+mn-lt"/>
                <a:ea typeface="+mn-ea"/>
                <a:cs typeface="+mn-cs"/>
              </a:rPr>
              <a:t>bed is comfortable</a:t>
            </a:r>
            <a:r>
              <a:rPr kumimoji="0" lang="en-GB" altLang="en-US" sz="1200" b="0"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42B8A0A7-959A-4AE3-812C-3072D05AE4FA}" type="slidenum">
              <a:rPr lang="en-US" smtClean="0"/>
              <a:t>19</a:t>
            </a:fld>
            <a:endParaRPr lang="en-US"/>
          </a:p>
        </p:txBody>
      </p:sp>
    </p:spTree>
    <p:extLst>
      <p:ext uri="{BB962C8B-B14F-4D97-AF65-F5344CB8AC3E}">
        <p14:creationId xmlns:p14="http://schemas.microsoft.com/office/powerpoint/2010/main" val="570877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2B8A0A7-959A-4AE3-812C-3072D05AE4FA}" type="slidenum">
              <a:rPr lang="en-US" smtClean="0"/>
              <a:t>2</a:t>
            </a:fld>
            <a:endParaRPr lang="en-US"/>
          </a:p>
        </p:txBody>
      </p:sp>
    </p:spTree>
    <p:extLst>
      <p:ext uri="{BB962C8B-B14F-4D97-AF65-F5344CB8AC3E}">
        <p14:creationId xmlns:p14="http://schemas.microsoft.com/office/powerpoint/2010/main" val="30898165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n-ea"/>
                <a:cs typeface="+mn-cs"/>
              </a:rPr>
              <a:t>You can create your own </a:t>
            </a:r>
            <a:r>
              <a:rPr kumimoji="0" lang="en-US" altLang="en-US" sz="1200" b="1" i="0" u="none" strike="noStrike" kern="1200" cap="none" spc="0" normalizeH="0" baseline="0" noProof="0" dirty="0">
                <a:ln>
                  <a:noFill/>
                </a:ln>
                <a:solidFill>
                  <a:prstClr val="black"/>
                </a:solidFill>
                <a:effectLst/>
                <a:uLnTx/>
                <a:uFillTx/>
                <a:latin typeface="+mn-lt"/>
                <a:ea typeface="+mn-ea"/>
                <a:cs typeface="+mn-cs"/>
              </a:rPr>
              <a:t>evening and bedtime routine </a:t>
            </a:r>
            <a:r>
              <a:rPr kumimoji="0" lang="en-US" altLang="en-US" sz="1200" b="0" i="0" u="none" strike="noStrike" kern="1200" cap="none" spc="0" normalizeH="0" baseline="0" noProof="0" dirty="0">
                <a:ln>
                  <a:noFill/>
                </a:ln>
                <a:solidFill>
                  <a:prstClr val="black"/>
                </a:solidFill>
                <a:effectLst/>
                <a:uLnTx/>
                <a:uFillTx/>
                <a:latin typeface="+mn-lt"/>
                <a:ea typeface="+mn-ea"/>
                <a:cs typeface="+mn-cs"/>
              </a:rPr>
              <a:t>that suits you and your family.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n-ea"/>
                <a:cs typeface="+mn-cs"/>
              </a:rPr>
              <a:t>This is an example of a nightly routine that sets out specific steps for specific times for primary age children</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42B8A0A7-959A-4AE3-812C-3072D05AE4FA}" type="slidenum">
              <a:rPr lang="en-US" smtClean="0"/>
              <a:t>20</a:t>
            </a:fld>
            <a:endParaRPr lang="en-US"/>
          </a:p>
        </p:txBody>
      </p:sp>
    </p:spTree>
    <p:extLst>
      <p:ext uri="{BB962C8B-B14F-4D97-AF65-F5344CB8AC3E}">
        <p14:creationId xmlns:p14="http://schemas.microsoft.com/office/powerpoint/2010/main" val="38143707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Example of and evening bedtime routine for teenagers</a:t>
            </a:r>
          </a:p>
        </p:txBody>
      </p:sp>
      <p:sp>
        <p:nvSpPr>
          <p:cNvPr id="4" name="Slide Number Placeholder 3"/>
          <p:cNvSpPr>
            <a:spLocks noGrp="1"/>
          </p:cNvSpPr>
          <p:nvPr>
            <p:ph type="sldNum" sz="quarter" idx="10"/>
          </p:nvPr>
        </p:nvSpPr>
        <p:spPr/>
        <p:txBody>
          <a:bodyPr/>
          <a:lstStyle/>
          <a:p>
            <a:fld id="{42B8A0A7-959A-4AE3-812C-3072D05AE4FA}" type="slidenum">
              <a:rPr lang="en-US" smtClean="0"/>
              <a:t>21</a:t>
            </a:fld>
            <a:endParaRPr lang="en-US"/>
          </a:p>
        </p:txBody>
      </p:sp>
    </p:spTree>
    <p:extLst>
      <p:ext uri="{BB962C8B-B14F-4D97-AF65-F5344CB8AC3E}">
        <p14:creationId xmlns:p14="http://schemas.microsoft.com/office/powerpoint/2010/main" val="21378232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mn-lt"/>
                <a:ea typeface="+mn-ea"/>
                <a:cs typeface="+mn-cs"/>
              </a:rPr>
              <a:t>Avoid napping after 2pm: </a:t>
            </a:r>
            <a:r>
              <a:rPr kumimoji="0" lang="en-US" altLang="en-US" sz="1200" b="0" i="0" u="none" strike="noStrike" kern="1200" cap="none" spc="0" normalizeH="0" baseline="0" noProof="0" dirty="0">
                <a:ln>
                  <a:noFill/>
                </a:ln>
                <a:solidFill>
                  <a:prstClr val="black"/>
                </a:solidFill>
                <a:effectLst/>
                <a:uLnTx/>
                <a:uFillTx/>
                <a:latin typeface="+mn-lt"/>
                <a:ea typeface="+mn-ea"/>
                <a:cs typeface="+mn-cs"/>
              </a:rPr>
              <a:t>disrupts circadian rhythm (body clock), and may affect sleepiness later in the evening causing problems falling asleep, awakening through the night or too early in the morning.  Watch out for unscheduled napping like falling asleep in the car or in front of the TV.</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mn-lt"/>
                <a:ea typeface="+mn-ea"/>
                <a:cs typeface="+mn-cs"/>
              </a:rPr>
              <a:t>Wind down hour: </a:t>
            </a:r>
            <a:r>
              <a:rPr kumimoji="0" lang="en-US" altLang="en-US" sz="1200" b="0" i="0" u="none" strike="noStrike" kern="1200" cap="none" spc="0" normalizeH="0" baseline="0" noProof="0" dirty="0">
                <a:ln>
                  <a:noFill/>
                </a:ln>
                <a:solidFill>
                  <a:prstClr val="black"/>
                </a:solidFill>
                <a:effectLst/>
                <a:uLnTx/>
                <a:uFillTx/>
                <a:latin typeface="+mn-lt"/>
                <a:ea typeface="+mn-ea"/>
                <a:cs typeface="+mn-cs"/>
              </a:rPr>
              <a:t>this is the last hour before sleep – a time to chill out and start to leave the day behind.  If you have a quiet hour every night, your body will become used to it and start to anticipate this relaxation period which will lead to the production of Melatonin.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alt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1200" b="1" i="0" u="none" strike="noStrike" kern="1200" cap="none" spc="0" normalizeH="0" baseline="0" noProof="0" dirty="0">
                <a:ln>
                  <a:noFill/>
                </a:ln>
                <a:solidFill>
                  <a:prstClr val="black"/>
                </a:solidFill>
                <a:effectLst/>
                <a:uLnTx/>
                <a:uFillTx/>
                <a:latin typeface="+mn-lt"/>
                <a:ea typeface="+mn-ea"/>
                <a:cs typeface="+mn-cs"/>
              </a:rPr>
              <a:t>Screens: </a:t>
            </a:r>
            <a:r>
              <a:rPr kumimoji="0" lang="en-GB" altLang="en-US" sz="1200" b="0" i="0" u="none" strike="noStrike" kern="1200" cap="none" spc="0" normalizeH="0" baseline="0" noProof="0" dirty="0">
                <a:ln>
                  <a:noFill/>
                </a:ln>
                <a:solidFill>
                  <a:prstClr val="black"/>
                </a:solidFill>
                <a:effectLst/>
                <a:uLnTx/>
                <a:uFillTx/>
                <a:latin typeface="+mn-lt"/>
                <a:ea typeface="+mn-ea"/>
                <a:cs typeface="+mn-cs"/>
              </a:rPr>
              <a:t>The light that comes from televisions, tablets, computers and mobile phones can trick your brain into thinking it’s still day time so you shouldn’t use any of these things in your Wind Down Hour.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alt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1200" b="1" i="0" u="none" strike="noStrike" kern="1200" cap="none" spc="0" normalizeH="0" baseline="0" noProof="0" dirty="0">
                <a:ln>
                  <a:noFill/>
                </a:ln>
                <a:solidFill>
                  <a:prstClr val="black"/>
                </a:solidFill>
                <a:effectLst/>
                <a:uLnTx/>
                <a:uFillTx/>
                <a:latin typeface="+mn-lt"/>
                <a:ea typeface="+mn-ea"/>
                <a:cs typeface="+mn-cs"/>
              </a:rPr>
              <a:t>Quiet play: </a:t>
            </a:r>
            <a:r>
              <a:rPr kumimoji="0" lang="en-GB" altLang="en-US" sz="1200" b="0" i="0" u="none" strike="noStrike" kern="1200" cap="none" spc="0" normalizeH="0" baseline="0" noProof="0" dirty="0">
                <a:ln>
                  <a:noFill/>
                </a:ln>
                <a:solidFill>
                  <a:prstClr val="black"/>
                </a:solidFill>
                <a:effectLst/>
                <a:uLnTx/>
                <a:uFillTx/>
                <a:latin typeface="+mn-lt"/>
                <a:ea typeface="+mn-ea"/>
                <a:cs typeface="+mn-cs"/>
              </a:rPr>
              <a:t>doing some quiet activities such as colouring in or completing a jigsaw puzzle can help you to unwind.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alt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1200" b="1" i="0" u="none" strike="noStrike" kern="1200" cap="none" spc="0" normalizeH="0" baseline="0" noProof="0" dirty="0">
                <a:ln>
                  <a:noFill/>
                </a:ln>
                <a:solidFill>
                  <a:prstClr val="black"/>
                </a:solidFill>
                <a:effectLst/>
                <a:uLnTx/>
                <a:uFillTx/>
                <a:latin typeface="+mn-lt"/>
                <a:ea typeface="+mn-ea"/>
                <a:cs typeface="+mn-cs"/>
              </a:rPr>
              <a:t>Sensible snacks – avoid sugary drinks or snacks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1200" b="0" i="0" u="none" strike="noStrike" kern="1200" cap="none" spc="0" normalizeH="0" baseline="0" noProof="0" dirty="0">
                <a:ln>
                  <a:noFill/>
                </a:ln>
                <a:solidFill>
                  <a:prstClr val="black"/>
                </a:solidFill>
                <a:effectLst/>
                <a:uLnTx/>
                <a:uFillTx/>
                <a:latin typeface="+mn-lt"/>
                <a:ea typeface="+mn-ea"/>
                <a:cs typeface="+mn-cs"/>
              </a:rPr>
              <a:t>Sugar gives your body energy so you feel more awake.  Try not to have any sugary drinks or snacks after your dinner (or try not having them at all).  A glass of milk helps you to start to feel sleepy before bed, especially if it is warm.</a:t>
            </a:r>
          </a:p>
          <a:p>
            <a:endParaRPr lang="en-GB" dirty="0"/>
          </a:p>
        </p:txBody>
      </p:sp>
      <p:sp>
        <p:nvSpPr>
          <p:cNvPr id="4" name="Slide Number Placeholder 3"/>
          <p:cNvSpPr>
            <a:spLocks noGrp="1"/>
          </p:cNvSpPr>
          <p:nvPr>
            <p:ph type="sldNum" sz="quarter" idx="10"/>
          </p:nvPr>
        </p:nvSpPr>
        <p:spPr/>
        <p:txBody>
          <a:bodyPr/>
          <a:lstStyle/>
          <a:p>
            <a:fld id="{42B8A0A7-959A-4AE3-812C-3072D05AE4FA}" type="slidenum">
              <a:rPr lang="en-US" smtClean="0"/>
              <a:t>22</a:t>
            </a:fld>
            <a:endParaRPr lang="en-US"/>
          </a:p>
        </p:txBody>
      </p:sp>
    </p:spTree>
    <p:extLst>
      <p:ext uri="{BB962C8B-B14F-4D97-AF65-F5344CB8AC3E}">
        <p14:creationId xmlns:p14="http://schemas.microsoft.com/office/powerpoint/2010/main" val="11473281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mn-lt"/>
                <a:ea typeface="+mn-ea"/>
                <a:cs typeface="+mn-cs"/>
              </a:rPr>
              <a:t>Same wake and sleep time: </a:t>
            </a:r>
            <a:r>
              <a:rPr kumimoji="0" lang="en-US" altLang="en-US" sz="1200" b="0" i="0" u="none" strike="noStrike" kern="1200" cap="none" spc="0" normalizeH="0" baseline="0" noProof="0" dirty="0">
                <a:ln>
                  <a:noFill/>
                </a:ln>
                <a:solidFill>
                  <a:prstClr val="black"/>
                </a:solidFill>
                <a:effectLst/>
                <a:uLnTx/>
                <a:uFillTx/>
                <a:latin typeface="+mn-lt"/>
                <a:ea typeface="+mn-ea"/>
                <a:cs typeface="+mn-cs"/>
              </a:rPr>
              <a:t>a consistent routine strengthens your body clock and the times that your bodily functions occur i.e. sleep.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altLang="en-US"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1200" b="1" i="0" u="none" strike="noStrike" kern="1200" cap="none" spc="0" normalizeH="0" baseline="0" noProof="0" dirty="0">
                <a:ln>
                  <a:noFill/>
                </a:ln>
                <a:solidFill>
                  <a:prstClr val="black"/>
                </a:solidFill>
                <a:effectLst/>
                <a:uLnTx/>
                <a:uFillTx/>
                <a:latin typeface="+mn-lt"/>
                <a:ea typeface="+mn-ea"/>
                <a:cs typeface="+mn-cs"/>
              </a:rPr>
              <a:t>Routine: </a:t>
            </a:r>
            <a:r>
              <a:rPr kumimoji="0" lang="en-GB" altLang="en-US" sz="1200" b="0" i="0" u="none" strike="noStrike" kern="1200" cap="none" spc="0" normalizeH="0" baseline="0" noProof="0" dirty="0">
                <a:ln>
                  <a:noFill/>
                </a:ln>
                <a:solidFill>
                  <a:prstClr val="black"/>
                </a:solidFill>
                <a:effectLst/>
                <a:uLnTx/>
                <a:uFillTx/>
                <a:latin typeface="+mn-lt"/>
                <a:ea typeface="+mn-ea"/>
                <a:cs typeface="+mn-cs"/>
              </a:rPr>
              <a:t>Follow the same bedtime routine, in the same order, at the same time every night.  Complete anything that causes stress or anxiety before you start the routine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altLang="en-US"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1200" b="1" i="0" u="none" strike="noStrike" kern="1200" cap="none" spc="0" normalizeH="0" baseline="0" noProof="0" dirty="0" err="1">
                <a:ln>
                  <a:noFill/>
                </a:ln>
                <a:solidFill>
                  <a:prstClr val="black"/>
                </a:solidFill>
                <a:effectLst/>
                <a:uLnTx/>
                <a:uFillTx/>
                <a:latin typeface="+mn-lt"/>
                <a:ea typeface="+mn-ea"/>
                <a:cs typeface="+mn-cs"/>
              </a:rPr>
              <a:t>Bathtime</a:t>
            </a:r>
            <a:r>
              <a:rPr kumimoji="0" lang="en-GB" altLang="en-US" sz="1200" b="1" i="0" u="none" strike="noStrike" kern="1200" cap="none" spc="0" normalizeH="0" baseline="0" noProof="0" dirty="0">
                <a:ln>
                  <a:noFill/>
                </a:ln>
                <a:solidFill>
                  <a:prstClr val="black"/>
                </a:solidFill>
                <a:effectLst/>
                <a:uLnTx/>
                <a:uFillTx/>
                <a:latin typeface="+mn-lt"/>
                <a:ea typeface="+mn-ea"/>
                <a:cs typeface="+mn-cs"/>
              </a:rPr>
              <a:t>: </a:t>
            </a:r>
            <a:r>
              <a:rPr kumimoji="0" lang="en-GB" altLang="en-US" sz="1200" b="0" i="0" u="none" strike="noStrike" kern="1200" cap="none" spc="0" normalizeH="0" baseline="0" noProof="0" dirty="0">
                <a:ln>
                  <a:noFill/>
                </a:ln>
                <a:solidFill>
                  <a:prstClr val="black"/>
                </a:solidFill>
                <a:effectLst/>
                <a:uLnTx/>
                <a:uFillTx/>
                <a:latin typeface="+mn-lt"/>
                <a:ea typeface="+mn-ea"/>
                <a:cs typeface="+mn-cs"/>
              </a:rPr>
              <a:t>A bath is a great way to get ready for going to sleep.  It helps you to relax and unwind and if you do it every night, your body clock will know that this is what you do when you are getting ready for sleep.  A shower is great for waking you up in the morning but not so good for making you feel sleepy at bedtime.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alt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1200" b="1" i="0" u="none" strike="noStrike" kern="1200" cap="none" spc="0" normalizeH="0" baseline="0" noProof="0" dirty="0">
                <a:ln>
                  <a:noFill/>
                </a:ln>
                <a:solidFill>
                  <a:prstClr val="black"/>
                </a:solidFill>
                <a:effectLst/>
                <a:uLnTx/>
                <a:uFillTx/>
                <a:latin typeface="+mn-lt"/>
                <a:ea typeface="+mn-ea"/>
                <a:cs typeface="+mn-cs"/>
              </a:rPr>
              <a:t>Storytime:  </a:t>
            </a:r>
            <a:r>
              <a:rPr kumimoji="0" lang="en-GB" altLang="en-US" sz="1200" b="0" i="0" u="none" strike="noStrike" kern="1200" cap="none" spc="0" normalizeH="0" baseline="0" noProof="0" dirty="0">
                <a:ln>
                  <a:noFill/>
                </a:ln>
                <a:solidFill>
                  <a:prstClr val="black"/>
                </a:solidFill>
                <a:effectLst/>
                <a:uLnTx/>
                <a:uFillTx/>
                <a:latin typeface="+mn-lt"/>
                <a:ea typeface="+mn-ea"/>
                <a:cs typeface="+mn-cs"/>
              </a:rPr>
              <a:t>Keep the story quite short and NOT exciting!  The aim is to calm things right down and get relaxed ready for sleep.</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altLang="en-US"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1200" b="1" i="0" u="none" strike="noStrike" kern="1200" cap="none" spc="0" normalizeH="0" baseline="0" noProof="0" dirty="0">
                <a:ln>
                  <a:noFill/>
                </a:ln>
                <a:solidFill>
                  <a:prstClr val="black"/>
                </a:solidFill>
                <a:effectLst/>
                <a:uLnTx/>
                <a:uFillTx/>
                <a:latin typeface="+mn-lt"/>
                <a:ea typeface="+mn-ea"/>
                <a:cs typeface="+mn-cs"/>
              </a:rPr>
              <a:t>Light: </a:t>
            </a:r>
            <a:r>
              <a:rPr kumimoji="0" lang="en-GB" altLang="en-US" sz="1200" b="0" i="0" u="none" strike="noStrike" kern="1200" cap="none" spc="0" normalizeH="0" baseline="0" noProof="0" dirty="0">
                <a:ln>
                  <a:noFill/>
                </a:ln>
                <a:solidFill>
                  <a:prstClr val="black"/>
                </a:solidFill>
                <a:effectLst/>
                <a:uLnTx/>
                <a:uFillTx/>
                <a:latin typeface="+mn-lt"/>
                <a:ea typeface="+mn-ea"/>
                <a:cs typeface="+mn-cs"/>
              </a:rPr>
              <a:t>Don’t have to much light.  Turn off the overhead light and have a dim lamp instead.  This change in light sends a message to your brain to say that it is almost time for bed.  If there needs to be a night light then make sure it is out of direct line of vision.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42B8A0A7-959A-4AE3-812C-3072D05AE4FA}" type="slidenum">
              <a:rPr lang="en-US" smtClean="0"/>
              <a:t>23</a:t>
            </a:fld>
            <a:endParaRPr lang="en-US"/>
          </a:p>
        </p:txBody>
      </p:sp>
    </p:spTree>
    <p:extLst>
      <p:ext uri="{BB962C8B-B14F-4D97-AF65-F5344CB8AC3E}">
        <p14:creationId xmlns:p14="http://schemas.microsoft.com/office/powerpoint/2010/main" val="20534488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mn-lt"/>
                <a:ea typeface="+mn-ea"/>
                <a:cs typeface="+mn-cs"/>
              </a:rPr>
              <a:t>Clear messages: </a:t>
            </a:r>
            <a:r>
              <a:rPr kumimoji="0" lang="en-US" altLang="en-US" sz="1200" b="0" i="0" u="none" strike="noStrike" kern="1200" cap="none" spc="0" normalizeH="0" baseline="0" noProof="0" dirty="0">
                <a:ln>
                  <a:noFill/>
                </a:ln>
                <a:solidFill>
                  <a:prstClr val="black"/>
                </a:solidFill>
                <a:effectLst/>
                <a:uLnTx/>
                <a:uFillTx/>
                <a:latin typeface="+mn-lt"/>
                <a:ea typeface="+mn-ea"/>
                <a:cs typeface="+mn-cs"/>
              </a:rPr>
              <a:t>keep things as simple as possible.  Perhaps visual aids could be used to put together a pictorial bedtime routine.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mn-lt"/>
                <a:ea typeface="+mn-ea"/>
                <a:cs typeface="+mn-cs"/>
              </a:rPr>
              <a:t>Consistency:  </a:t>
            </a:r>
            <a:r>
              <a:rPr kumimoji="0" lang="en-US" altLang="en-US" sz="1200" b="0" i="0" u="none" strike="noStrike" kern="1200" cap="none" spc="0" normalizeH="0" baseline="0" noProof="0" dirty="0">
                <a:ln>
                  <a:noFill/>
                </a:ln>
                <a:solidFill>
                  <a:prstClr val="black"/>
                </a:solidFill>
                <a:effectLst/>
                <a:uLnTx/>
                <a:uFillTx/>
                <a:latin typeface="+mn-lt"/>
                <a:ea typeface="+mn-ea"/>
                <a:cs typeface="+mn-cs"/>
              </a:rPr>
              <a:t>follow the same routine each night – if there are different individuals managing the routine, make sure that everyone knows how important it is to do things in the same order and at the same time.  </a:t>
            </a:r>
          </a:p>
          <a:p>
            <a:endParaRPr lang="en-GB" dirty="0"/>
          </a:p>
        </p:txBody>
      </p:sp>
      <p:sp>
        <p:nvSpPr>
          <p:cNvPr id="4" name="Slide Number Placeholder 3"/>
          <p:cNvSpPr>
            <a:spLocks noGrp="1"/>
          </p:cNvSpPr>
          <p:nvPr>
            <p:ph type="sldNum" sz="quarter" idx="10"/>
          </p:nvPr>
        </p:nvSpPr>
        <p:spPr/>
        <p:txBody>
          <a:bodyPr/>
          <a:lstStyle/>
          <a:p>
            <a:fld id="{42B8A0A7-959A-4AE3-812C-3072D05AE4FA}" type="slidenum">
              <a:rPr lang="en-US" smtClean="0"/>
              <a:t>24</a:t>
            </a:fld>
            <a:endParaRPr lang="en-US"/>
          </a:p>
        </p:txBody>
      </p:sp>
    </p:spTree>
    <p:extLst>
      <p:ext uri="{BB962C8B-B14F-4D97-AF65-F5344CB8AC3E}">
        <p14:creationId xmlns:p14="http://schemas.microsoft.com/office/powerpoint/2010/main" val="1420310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2B8A0A7-959A-4AE3-812C-3072D05AE4FA}" type="slidenum">
              <a:rPr lang="en-US" smtClean="0"/>
              <a:t>25</a:t>
            </a:fld>
            <a:endParaRPr lang="en-US"/>
          </a:p>
        </p:txBody>
      </p:sp>
    </p:spTree>
    <p:extLst>
      <p:ext uri="{BB962C8B-B14F-4D97-AF65-F5344CB8AC3E}">
        <p14:creationId xmlns:p14="http://schemas.microsoft.com/office/powerpoint/2010/main" val="8675608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Putting your own oxygen mask first does not show a lack of love or care for others, instead, it shows care and love for ourself. If you run out of oxygen, you can’t help anyone else with their oxygen masks anyway. In order to be truly available and present for others, we must prioritize our own well-being but if our own physical, emotional, or mental health is suffering, how can we possibly assist others when they are in need?</a:t>
            </a:r>
          </a:p>
          <a:p>
            <a:endParaRPr lang="en-GB" dirty="0"/>
          </a:p>
          <a:p>
            <a:r>
              <a:rPr lang="en-GB" dirty="0"/>
              <a:t>You show others how you want to be loved, how you want to be treated and respected. If you don’t take care of yourself, if you talk badly about yourself, the others will do the same to you. Remember, you are a mirror for the people in your life, so you should set a good example.</a:t>
            </a:r>
          </a:p>
          <a:p>
            <a:endParaRPr lang="en-GB" dirty="0"/>
          </a:p>
        </p:txBody>
      </p:sp>
      <p:sp>
        <p:nvSpPr>
          <p:cNvPr id="4" name="Slide Number Placeholder 3"/>
          <p:cNvSpPr>
            <a:spLocks noGrp="1"/>
          </p:cNvSpPr>
          <p:nvPr>
            <p:ph type="sldNum" sz="quarter" idx="5"/>
          </p:nvPr>
        </p:nvSpPr>
        <p:spPr/>
        <p:txBody>
          <a:bodyPr/>
          <a:lstStyle/>
          <a:p>
            <a:fld id="{42B8A0A7-959A-4AE3-812C-3072D05AE4FA}" type="slidenum">
              <a:rPr lang="en-US" smtClean="0"/>
              <a:t>29</a:t>
            </a:fld>
            <a:endParaRPr lang="en-US"/>
          </a:p>
        </p:txBody>
      </p:sp>
    </p:spTree>
    <p:extLst>
      <p:ext uri="{BB962C8B-B14F-4D97-AF65-F5344CB8AC3E}">
        <p14:creationId xmlns:p14="http://schemas.microsoft.com/office/powerpoint/2010/main" val="540135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2B8A0A7-959A-4AE3-812C-3072D05AE4FA}" type="slidenum">
              <a:rPr lang="en-US" smtClean="0"/>
              <a:t>30</a:t>
            </a:fld>
            <a:endParaRPr lang="en-US"/>
          </a:p>
        </p:txBody>
      </p:sp>
    </p:spTree>
    <p:extLst>
      <p:ext uri="{BB962C8B-B14F-4D97-AF65-F5344CB8AC3E}">
        <p14:creationId xmlns:p14="http://schemas.microsoft.com/office/powerpoint/2010/main" val="9146890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2B8A0A7-959A-4AE3-812C-3072D05AE4FA}" type="slidenum">
              <a:rPr lang="en-US" smtClean="0"/>
              <a:t>31</a:t>
            </a:fld>
            <a:endParaRPr lang="en-US"/>
          </a:p>
        </p:txBody>
      </p:sp>
    </p:spTree>
    <p:extLst>
      <p:ext uri="{BB962C8B-B14F-4D97-AF65-F5344CB8AC3E}">
        <p14:creationId xmlns:p14="http://schemas.microsoft.com/office/powerpoint/2010/main" val="41098192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a:t>
            </a:r>
            <a:r>
              <a:rPr lang="en-GB"/>
              <a:t>anger management </a:t>
            </a:r>
          </a:p>
        </p:txBody>
      </p:sp>
      <p:sp>
        <p:nvSpPr>
          <p:cNvPr id="4" name="Slide Number Placeholder 3"/>
          <p:cNvSpPr>
            <a:spLocks noGrp="1"/>
          </p:cNvSpPr>
          <p:nvPr>
            <p:ph type="sldNum" sz="quarter" idx="10"/>
          </p:nvPr>
        </p:nvSpPr>
        <p:spPr/>
        <p:txBody>
          <a:bodyPr/>
          <a:lstStyle/>
          <a:p>
            <a:fld id="{42B8A0A7-959A-4AE3-812C-3072D05AE4FA}" type="slidenum">
              <a:rPr lang="en-US" smtClean="0"/>
              <a:t>32</a:t>
            </a:fld>
            <a:endParaRPr lang="en-US"/>
          </a:p>
        </p:txBody>
      </p:sp>
    </p:spTree>
    <p:extLst>
      <p:ext uri="{BB962C8B-B14F-4D97-AF65-F5344CB8AC3E}">
        <p14:creationId xmlns:p14="http://schemas.microsoft.com/office/powerpoint/2010/main" val="33463908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2B8A0A7-959A-4AE3-812C-3072D05AE4FA}" type="slidenum">
              <a:rPr lang="en-US" smtClean="0"/>
              <a:t>3</a:t>
            </a:fld>
            <a:endParaRPr lang="en-US"/>
          </a:p>
        </p:txBody>
      </p:sp>
    </p:spTree>
    <p:extLst>
      <p:ext uri="{BB962C8B-B14F-4D97-AF65-F5344CB8AC3E}">
        <p14:creationId xmlns:p14="http://schemas.microsoft.com/office/powerpoint/2010/main" val="12396971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Sleep</a:t>
            </a:r>
            <a:r>
              <a:rPr lang="en-GB" baseline="0" dirty="0"/>
              <a:t> diaries will help pick up an problems such as are there certain days struggle to sleep more then others</a:t>
            </a:r>
            <a:endParaRPr lang="en-GB" dirty="0"/>
          </a:p>
        </p:txBody>
      </p:sp>
      <p:sp>
        <p:nvSpPr>
          <p:cNvPr id="4" name="Slide Number Placeholder 3"/>
          <p:cNvSpPr>
            <a:spLocks noGrp="1"/>
          </p:cNvSpPr>
          <p:nvPr>
            <p:ph type="sldNum" sz="quarter" idx="10"/>
          </p:nvPr>
        </p:nvSpPr>
        <p:spPr/>
        <p:txBody>
          <a:bodyPr/>
          <a:lstStyle/>
          <a:p>
            <a:fld id="{42B8A0A7-959A-4AE3-812C-3072D05AE4FA}" type="slidenum">
              <a:rPr lang="en-US" smtClean="0"/>
              <a:t>33</a:t>
            </a:fld>
            <a:endParaRPr lang="en-US"/>
          </a:p>
        </p:txBody>
      </p:sp>
    </p:spTree>
    <p:extLst>
      <p:ext uri="{BB962C8B-B14F-4D97-AF65-F5344CB8AC3E}">
        <p14:creationId xmlns:p14="http://schemas.microsoft.com/office/powerpoint/2010/main" val="26313823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2B8A0A7-959A-4AE3-812C-3072D05AE4FA}" type="slidenum">
              <a:rPr lang="en-US" smtClean="0"/>
              <a:t>34</a:t>
            </a:fld>
            <a:endParaRPr lang="en-US"/>
          </a:p>
        </p:txBody>
      </p:sp>
    </p:spTree>
    <p:extLst>
      <p:ext uri="{BB962C8B-B14F-4D97-AF65-F5344CB8AC3E}">
        <p14:creationId xmlns:p14="http://schemas.microsoft.com/office/powerpoint/2010/main" val="11707043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all know that to stay healthy we have to eat the right foods and take regular exercise.</a:t>
            </a:r>
          </a:p>
          <a:p>
            <a:r>
              <a:rPr lang="en-GB" dirty="0"/>
              <a:t>The third thing we have to do to make sure we stay healthy is to get the right amount of good sleep.</a:t>
            </a:r>
          </a:p>
          <a:p>
            <a:r>
              <a:rPr lang="en-GB" dirty="0"/>
              <a:t>We need sleep to live and we need enough good sleep to stay healthy.</a:t>
            </a:r>
          </a:p>
          <a:p>
            <a:endParaRPr lang="en-GB" dirty="0"/>
          </a:p>
        </p:txBody>
      </p:sp>
      <p:sp>
        <p:nvSpPr>
          <p:cNvPr id="4" name="Slide Number Placeholder 3"/>
          <p:cNvSpPr>
            <a:spLocks noGrp="1"/>
          </p:cNvSpPr>
          <p:nvPr>
            <p:ph type="sldNum" sz="quarter" idx="10"/>
          </p:nvPr>
        </p:nvSpPr>
        <p:spPr/>
        <p:txBody>
          <a:bodyPr/>
          <a:lstStyle/>
          <a:p>
            <a:fld id="{42B8A0A7-959A-4AE3-812C-3072D05AE4FA}" type="slidenum">
              <a:rPr lang="en-US" smtClean="0"/>
              <a:t>4</a:t>
            </a:fld>
            <a:endParaRPr lang="en-US"/>
          </a:p>
        </p:txBody>
      </p:sp>
    </p:spTree>
    <p:extLst>
      <p:ext uri="{BB962C8B-B14F-4D97-AF65-F5344CB8AC3E}">
        <p14:creationId xmlns:p14="http://schemas.microsoft.com/office/powerpoint/2010/main" val="40219702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Sleep is -</a:t>
            </a:r>
          </a:p>
          <a:p>
            <a:r>
              <a:rPr lang="en-GB" dirty="0"/>
              <a:t>a natural behaviour - sleep is part of everyone’s life. Eventually no matter how hard we fight it we will want to sleep for at least part of every 24 hours.</a:t>
            </a:r>
          </a:p>
          <a:p>
            <a:r>
              <a:rPr lang="en-GB" dirty="0"/>
              <a:t>It is a reversible state of reduced awareness - to our environment and surroundings.</a:t>
            </a:r>
          </a:p>
          <a:p>
            <a:r>
              <a:rPr lang="en-GB" dirty="0"/>
              <a:t>It is dynamic </a:t>
            </a:r>
            <a:r>
              <a:rPr lang="en-GB" baseline="0" dirty="0"/>
              <a:t> so </a:t>
            </a:r>
            <a:r>
              <a:rPr lang="en-GB" dirty="0"/>
              <a:t>contrary to the popular saying ‘slept like a log’ we do not turn off completely during sleep and become ‘wooden’ and lifeless. There are lots of important processes occurring during this time that are vital to our existence. </a:t>
            </a:r>
          </a:p>
          <a:p>
            <a:endParaRPr lang="en-GB" dirty="0"/>
          </a:p>
          <a:p>
            <a:endParaRPr lang="en-GB" dirty="0"/>
          </a:p>
        </p:txBody>
      </p:sp>
      <p:sp>
        <p:nvSpPr>
          <p:cNvPr id="4" name="Slide Number Placeholder 3"/>
          <p:cNvSpPr>
            <a:spLocks noGrp="1"/>
          </p:cNvSpPr>
          <p:nvPr>
            <p:ph type="sldNum" sz="quarter" idx="10"/>
          </p:nvPr>
        </p:nvSpPr>
        <p:spPr/>
        <p:txBody>
          <a:bodyPr/>
          <a:lstStyle/>
          <a:p>
            <a:fld id="{42B8A0A7-959A-4AE3-812C-3072D05AE4FA}" type="slidenum">
              <a:rPr lang="en-US" smtClean="0"/>
              <a:t>5</a:t>
            </a:fld>
            <a:endParaRPr lang="en-US"/>
          </a:p>
        </p:txBody>
      </p:sp>
    </p:spTree>
    <p:extLst>
      <p:ext uri="{BB962C8B-B14F-4D97-AF65-F5344CB8AC3E}">
        <p14:creationId xmlns:p14="http://schemas.microsoft.com/office/powerpoint/2010/main" val="37776431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1254"/>
              </a:spcAft>
              <a:defRPr/>
            </a:pPr>
            <a:r>
              <a:rPr lang="en-GB" sz="1200" dirty="0"/>
              <a:t>When you are asleep your body is very busy doing lots of important stuff.  There are many hormones released while you sleep including;</a:t>
            </a:r>
          </a:p>
          <a:p>
            <a:pPr eaLnBrk="1" hangingPunct="1">
              <a:spcBef>
                <a:spcPts val="0"/>
              </a:spcBef>
              <a:spcAft>
                <a:spcPts val="1254"/>
              </a:spcAft>
              <a:defRPr/>
            </a:pPr>
            <a:r>
              <a:rPr lang="en-US" sz="1200" b="1" dirty="0"/>
              <a:t>Growth Hormone</a:t>
            </a:r>
            <a:r>
              <a:rPr lang="en-US" sz="1200" dirty="0"/>
              <a:t> plays a part in many activities that take place in your body while you sleep….</a:t>
            </a:r>
            <a:endParaRPr lang="en-GB" sz="1200" dirty="0"/>
          </a:p>
          <a:p>
            <a:pPr>
              <a:spcBef>
                <a:spcPts val="0"/>
              </a:spcBef>
              <a:spcAft>
                <a:spcPts val="1254"/>
              </a:spcAft>
              <a:defRPr/>
            </a:pPr>
            <a:r>
              <a:rPr lang="en-GB" sz="1200" dirty="0"/>
              <a:t>As a child most of your </a:t>
            </a:r>
            <a:r>
              <a:rPr lang="en-GB" sz="1200" b="1" dirty="0"/>
              <a:t>growing </a:t>
            </a:r>
            <a:r>
              <a:rPr lang="en-GB" sz="1200" dirty="0"/>
              <a:t>is done while you are asleep.  Your brain also develops and changes.</a:t>
            </a:r>
          </a:p>
          <a:p>
            <a:pPr>
              <a:spcBef>
                <a:spcPts val="0"/>
              </a:spcBef>
              <a:spcAft>
                <a:spcPts val="1254"/>
              </a:spcAft>
              <a:defRPr/>
            </a:pPr>
            <a:r>
              <a:rPr lang="en-GB" sz="1200" b="1" dirty="0"/>
              <a:t> </a:t>
            </a:r>
            <a:r>
              <a:rPr lang="en-GB" sz="1200" dirty="0"/>
              <a:t>Your body works hard to </a:t>
            </a:r>
            <a:r>
              <a:rPr lang="en-GB" sz="1200" b="1" dirty="0"/>
              <a:t>repair</a:t>
            </a:r>
            <a:r>
              <a:rPr lang="en-GB" sz="1200" dirty="0"/>
              <a:t> all the little bumps and scrapes that you get during the day as well as helping you to get better if you have been ill.</a:t>
            </a:r>
          </a:p>
          <a:p>
            <a:pPr>
              <a:spcBef>
                <a:spcPts val="0"/>
              </a:spcBef>
              <a:spcAft>
                <a:spcPts val="1254"/>
              </a:spcAft>
              <a:defRPr/>
            </a:pPr>
            <a:r>
              <a:rPr lang="en-GB" sz="1200" dirty="0"/>
              <a:t>Your </a:t>
            </a:r>
            <a:r>
              <a:rPr lang="en-GB" sz="1200" b="1" dirty="0"/>
              <a:t>muscles and bones strengthen </a:t>
            </a:r>
            <a:r>
              <a:rPr lang="en-GB" sz="1200" dirty="0"/>
              <a:t>when you are asleep.</a:t>
            </a:r>
          </a:p>
          <a:p>
            <a:pPr>
              <a:spcBef>
                <a:spcPts val="0"/>
              </a:spcBef>
              <a:spcAft>
                <a:spcPts val="1254"/>
              </a:spcAft>
              <a:defRPr/>
            </a:pPr>
            <a:r>
              <a:rPr lang="en-GB" sz="1200" dirty="0"/>
              <a:t>Your body’s natural defence system against disease and illness builds it’s own strength while you sleep.  </a:t>
            </a:r>
          </a:p>
          <a:p>
            <a:pPr>
              <a:spcBef>
                <a:spcPts val="0"/>
              </a:spcBef>
              <a:spcAft>
                <a:spcPts val="1254"/>
              </a:spcAft>
              <a:defRPr/>
            </a:pPr>
            <a:r>
              <a:rPr lang="en-GB" sz="1200" dirty="0"/>
              <a:t>There is a hormone called LEPTIN that is released while you are sleeping, this helps you have a normal </a:t>
            </a:r>
            <a:r>
              <a:rPr lang="en-GB" sz="1200" b="1" dirty="0"/>
              <a:t>appetite</a:t>
            </a:r>
            <a:r>
              <a:rPr lang="en-GB" sz="1200" dirty="0"/>
              <a:t>.  If you are sleep deprived, LEPTIN gets suppressed and another hormone called GHRELIN is produced which makes you hungry – especially for fattening, energy dense foods like carbohydrates.  This can lead to weight gain</a:t>
            </a:r>
            <a:endParaRPr lang="en-US" altLang="en-US" sz="1200" dirty="0"/>
          </a:p>
          <a:p>
            <a:pPr eaLnBrk="1" hangingPunct="1">
              <a:spcBef>
                <a:spcPts val="0"/>
              </a:spcBef>
              <a:spcAft>
                <a:spcPts val="1254"/>
              </a:spcAft>
              <a:defRPr/>
            </a:pPr>
            <a:r>
              <a:rPr lang="en-GB" sz="1200" dirty="0"/>
              <a:t>Information we have learned during the day becomes ‘hard-wired’ and </a:t>
            </a:r>
            <a:r>
              <a:rPr lang="en-GB" sz="1200" b="1" dirty="0"/>
              <a:t>memory is moved from short-term to long-term</a:t>
            </a:r>
            <a:r>
              <a:rPr lang="en-GB" sz="1200" dirty="0"/>
              <a:t>. This is an important part of learning. </a:t>
            </a:r>
          </a:p>
          <a:p>
            <a:pPr>
              <a:spcBef>
                <a:spcPts val="0"/>
              </a:spcBef>
              <a:spcAft>
                <a:spcPts val="1254"/>
              </a:spcAft>
              <a:defRPr/>
            </a:pPr>
            <a:r>
              <a:rPr lang="en-GB" sz="1200" dirty="0"/>
              <a:t>There is a part of your brain that stores your </a:t>
            </a:r>
            <a:r>
              <a:rPr lang="en-GB" sz="1200" b="1" dirty="0"/>
              <a:t>positive memories </a:t>
            </a:r>
            <a:r>
              <a:rPr lang="en-GB" sz="1200" dirty="0"/>
              <a:t>and this can be affected when you don’t get enough sleep.  This means that you may remember more of the negative things which can make you more likely to feel unhappy</a:t>
            </a:r>
            <a:r>
              <a:rPr lang="en-GB" dirty="0"/>
              <a:t>.</a:t>
            </a:r>
          </a:p>
          <a:p>
            <a:pPr eaLnBrk="1" hangingPunct="1">
              <a:spcBef>
                <a:spcPct val="0"/>
              </a:spcBef>
              <a:defRPr/>
            </a:pPr>
            <a:endParaRPr lang="en-US" altLang="en-US" sz="400" dirty="0"/>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42B8A0A7-959A-4AE3-812C-3072D05AE4FA}" type="slidenum">
              <a:rPr lang="en-US" smtClean="0"/>
              <a:t>6</a:t>
            </a:fld>
            <a:endParaRPr lang="en-US"/>
          </a:p>
        </p:txBody>
      </p:sp>
    </p:spTree>
    <p:extLst>
      <p:ext uri="{BB962C8B-B14F-4D97-AF65-F5344CB8AC3E}">
        <p14:creationId xmlns:p14="http://schemas.microsoft.com/office/powerpoint/2010/main" val="24987074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shows you at a glance how much on average</a:t>
            </a:r>
            <a:r>
              <a:rPr lang="en-GB" baseline="0" dirty="0"/>
              <a:t> children should sleep depending on their age.  There are many variations to this and just like adults sleep patterns, children also have </a:t>
            </a:r>
            <a:r>
              <a:rPr lang="en-GB" baseline="0" dirty="0" err="1"/>
              <a:t>varaitions</a:t>
            </a:r>
            <a:r>
              <a:rPr lang="en-GB" baseline="0" dirty="0"/>
              <a:t> in theirs.  However in order for them to function properly we need to support them to aim for the amount of sleep that is required for their age as a long term objective,</a:t>
            </a:r>
          </a:p>
          <a:p>
            <a:endParaRPr lang="en-GB" baseline="0" dirty="0"/>
          </a:p>
        </p:txBody>
      </p:sp>
      <p:sp>
        <p:nvSpPr>
          <p:cNvPr id="4" name="Slide Number Placeholder 3"/>
          <p:cNvSpPr>
            <a:spLocks noGrp="1"/>
          </p:cNvSpPr>
          <p:nvPr>
            <p:ph type="sldNum" sz="quarter" idx="10"/>
          </p:nvPr>
        </p:nvSpPr>
        <p:spPr/>
        <p:txBody>
          <a:bodyPr/>
          <a:lstStyle/>
          <a:p>
            <a:fld id="{42B8A0A7-959A-4AE3-812C-3072D05AE4FA}" type="slidenum">
              <a:rPr lang="en-US" smtClean="0"/>
              <a:t>7</a:t>
            </a:fld>
            <a:endParaRPr lang="en-US"/>
          </a:p>
        </p:txBody>
      </p:sp>
    </p:spTree>
    <p:extLst>
      <p:ext uri="{BB962C8B-B14F-4D97-AF65-F5344CB8AC3E}">
        <p14:creationId xmlns:p14="http://schemas.microsoft.com/office/powerpoint/2010/main" val="1127236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spcAft>
                <a:spcPts val="1250"/>
              </a:spcAft>
            </a:pPr>
            <a:r>
              <a:rPr lang="en-US" altLang="en-US" dirty="0"/>
              <a:t>Our </a:t>
            </a:r>
            <a:r>
              <a:rPr lang="en-US" altLang="en-US" b="1" dirty="0"/>
              <a:t>body clock or circadian rhythm as its also known </a:t>
            </a:r>
            <a:r>
              <a:rPr lang="en-US" altLang="en-US" dirty="0"/>
              <a:t>is controlled by a group of cells located in the </a:t>
            </a:r>
            <a:r>
              <a:rPr lang="en-US" altLang="en-US" b="1" dirty="0"/>
              <a:t>hypothalamus</a:t>
            </a:r>
            <a:r>
              <a:rPr lang="en-US" altLang="en-US" dirty="0"/>
              <a:t> of the brain.</a:t>
            </a:r>
          </a:p>
          <a:p>
            <a:pPr>
              <a:spcBef>
                <a:spcPct val="0"/>
              </a:spcBef>
              <a:spcAft>
                <a:spcPts val="1250"/>
              </a:spcAft>
            </a:pPr>
            <a:r>
              <a:rPr lang="en-US" altLang="en-US" dirty="0"/>
              <a:t>In order to keep our body clock regulated, our bodies react to external stimuli called </a:t>
            </a:r>
            <a:r>
              <a:rPr lang="en-US" altLang="en-US" b="1" dirty="0" err="1"/>
              <a:t>zeitgebers</a:t>
            </a:r>
            <a:r>
              <a:rPr lang="en-US" altLang="en-US" b="1" dirty="0"/>
              <a:t> </a:t>
            </a:r>
            <a:r>
              <a:rPr lang="en-US" altLang="en-US" dirty="0"/>
              <a:t>(a German word meaning ‘time-givers’).  </a:t>
            </a:r>
          </a:p>
          <a:p>
            <a:pPr>
              <a:spcBef>
                <a:spcPct val="0"/>
              </a:spcBef>
              <a:spcAft>
                <a:spcPts val="1250"/>
              </a:spcAft>
            </a:pPr>
            <a:r>
              <a:rPr lang="en-US" altLang="en-US" b="1" dirty="0"/>
              <a:t>Light</a:t>
            </a:r>
            <a:r>
              <a:rPr lang="en-US" altLang="en-US" dirty="0"/>
              <a:t> is one of the most important time</a:t>
            </a:r>
            <a:r>
              <a:rPr lang="en-US" altLang="en-US" baseline="0" dirty="0"/>
              <a:t> giver</a:t>
            </a:r>
            <a:r>
              <a:rPr lang="en-US" altLang="en-US" dirty="0"/>
              <a:t>. Others include; meals, social interactions, exercise, external temperature and sound.</a:t>
            </a:r>
            <a:endParaRPr lang="en-GB" altLang="en-US" dirty="0"/>
          </a:p>
          <a:p>
            <a:pPr>
              <a:spcBef>
                <a:spcPct val="0"/>
              </a:spcBef>
              <a:spcAft>
                <a:spcPts val="1250"/>
              </a:spcAft>
            </a:pPr>
            <a:r>
              <a:rPr lang="en-US" altLang="en-US" b="1" dirty="0"/>
              <a:t>These reset our body clocks every day</a:t>
            </a:r>
            <a:r>
              <a:rPr lang="en-US" altLang="en-US" b="0" baseline="0" dirty="0"/>
              <a:t> so in order to get it right and regulate our body clocks we need get the environment and preparation for sleep right every day.</a:t>
            </a:r>
            <a:endParaRPr lang="en-US" altLang="en-US" dirty="0"/>
          </a:p>
          <a:p>
            <a:pPr>
              <a:spcBef>
                <a:spcPct val="0"/>
              </a:spcBef>
              <a:spcAft>
                <a:spcPts val="1250"/>
              </a:spcAft>
            </a:pPr>
            <a:r>
              <a:rPr lang="en-US" altLang="en-US" dirty="0"/>
              <a:t>We are designed to want to sleep through the darkest period of the 24 hours and be active and alerted during the day. Our bodies </a:t>
            </a:r>
            <a:r>
              <a:rPr lang="en-US" altLang="en-US" dirty="0" err="1"/>
              <a:t>recognise</a:t>
            </a:r>
            <a:r>
              <a:rPr lang="en-US" altLang="en-US" dirty="0"/>
              <a:t> the changes in light and temperature and react to these signals by making us feel sleepy.             </a:t>
            </a:r>
            <a:endParaRPr lang="en-GB" altLang="en-US" dirty="0"/>
          </a:p>
          <a:p>
            <a:pPr eaLnBrk="1" hangingPunct="1">
              <a:spcBef>
                <a:spcPct val="0"/>
              </a:spcBef>
            </a:pPr>
            <a:endParaRPr lang="en-GB" altLang="en-US" dirty="0"/>
          </a:p>
        </p:txBody>
      </p:sp>
      <p:sp>
        <p:nvSpPr>
          <p:cNvPr id="4" name="Slide Number Placeholder 3"/>
          <p:cNvSpPr>
            <a:spLocks noGrp="1"/>
          </p:cNvSpPr>
          <p:nvPr>
            <p:ph type="sldNum" sz="quarter" idx="10"/>
          </p:nvPr>
        </p:nvSpPr>
        <p:spPr/>
        <p:txBody>
          <a:bodyPr/>
          <a:lstStyle/>
          <a:p>
            <a:fld id="{42B8A0A7-959A-4AE3-812C-3072D05AE4FA}" type="slidenum">
              <a:rPr lang="en-US" smtClean="0"/>
              <a:t>8</a:t>
            </a:fld>
            <a:endParaRPr lang="en-US"/>
          </a:p>
        </p:txBody>
      </p:sp>
    </p:spTree>
    <p:extLst>
      <p:ext uri="{BB962C8B-B14F-4D97-AF65-F5344CB8AC3E}">
        <p14:creationId xmlns:p14="http://schemas.microsoft.com/office/powerpoint/2010/main" val="26578244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ct val="0"/>
              </a:spcBef>
              <a:spcAft>
                <a:spcPts val="125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n-ea"/>
                <a:cs typeface="+mn-cs"/>
              </a:rPr>
              <a:t>In the human eyes, there are </a:t>
            </a:r>
            <a:r>
              <a:rPr kumimoji="0" lang="en-US" altLang="en-US" sz="1200" b="1" i="0" u="none" strike="noStrike" kern="1200" cap="none" spc="0" normalizeH="0" baseline="0" noProof="0" dirty="0">
                <a:ln>
                  <a:noFill/>
                </a:ln>
                <a:solidFill>
                  <a:prstClr val="black"/>
                </a:solidFill>
                <a:effectLst/>
                <a:uLnTx/>
                <a:uFillTx/>
                <a:latin typeface="+mn-lt"/>
                <a:ea typeface="+mn-ea"/>
                <a:cs typeface="+mn-cs"/>
              </a:rPr>
              <a:t>light receptors </a:t>
            </a:r>
            <a:r>
              <a:rPr kumimoji="0" lang="en-US" altLang="en-US" sz="1200" b="0" i="0" u="none" strike="noStrike" kern="1200" cap="none" spc="0" normalizeH="0" baseline="0" noProof="0" dirty="0">
                <a:ln>
                  <a:noFill/>
                </a:ln>
                <a:solidFill>
                  <a:prstClr val="black"/>
                </a:solidFill>
                <a:effectLst/>
                <a:uLnTx/>
                <a:uFillTx/>
                <a:latin typeface="+mn-lt"/>
                <a:ea typeface="+mn-ea"/>
                <a:cs typeface="+mn-cs"/>
              </a:rPr>
              <a:t>that are not designed to help us see but are linked to our body clocks. </a:t>
            </a:r>
          </a:p>
          <a:p>
            <a:pPr marL="0" marR="0" lvl="0" indent="0" algn="l" defTabSz="457200" rtl="0" eaLnBrk="1" fontAlgn="auto" latinLnBrk="0" hangingPunct="1">
              <a:lnSpc>
                <a:spcPct val="100000"/>
              </a:lnSpc>
              <a:spcBef>
                <a:spcPct val="0"/>
              </a:spcBef>
              <a:spcAft>
                <a:spcPts val="125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n-ea"/>
                <a:cs typeface="+mn-cs"/>
              </a:rPr>
              <a:t>Our body clocks detect a change from </a:t>
            </a:r>
            <a:r>
              <a:rPr kumimoji="0" lang="en-US" altLang="en-US" sz="1200" b="1" i="0" u="none" strike="noStrike" kern="1200" cap="none" spc="0" normalizeH="0" baseline="0" noProof="0" dirty="0">
                <a:ln>
                  <a:noFill/>
                </a:ln>
                <a:solidFill>
                  <a:prstClr val="black"/>
                </a:solidFill>
                <a:effectLst/>
                <a:uLnTx/>
                <a:uFillTx/>
                <a:latin typeface="+mn-lt"/>
                <a:ea typeface="+mn-ea"/>
                <a:cs typeface="+mn-cs"/>
              </a:rPr>
              <a:t>light to dark </a:t>
            </a:r>
            <a:r>
              <a:rPr kumimoji="0" lang="en-US" altLang="en-US" sz="1200" b="0" i="0" u="none" strike="noStrike" kern="1200" cap="none" spc="0" normalizeH="0" baseline="0" noProof="0" dirty="0">
                <a:ln>
                  <a:noFill/>
                </a:ln>
                <a:solidFill>
                  <a:prstClr val="black"/>
                </a:solidFill>
                <a:effectLst/>
                <a:uLnTx/>
                <a:uFillTx/>
                <a:latin typeface="+mn-lt"/>
                <a:ea typeface="+mn-ea"/>
                <a:cs typeface="+mn-cs"/>
              </a:rPr>
              <a:t>and send signals to the a part of the brain that produces a hormone called </a:t>
            </a:r>
            <a:r>
              <a:rPr kumimoji="0" lang="en-US" altLang="en-US" sz="1200" b="1" i="0" u="none" strike="noStrike" kern="1200" cap="none" spc="0" normalizeH="0" baseline="0" noProof="0" dirty="0">
                <a:ln>
                  <a:noFill/>
                </a:ln>
                <a:solidFill>
                  <a:prstClr val="black"/>
                </a:solidFill>
                <a:effectLst/>
                <a:uLnTx/>
                <a:uFillTx/>
                <a:latin typeface="+mn-lt"/>
                <a:ea typeface="+mn-ea"/>
                <a:cs typeface="+mn-cs"/>
              </a:rPr>
              <a:t>MELATONIN</a:t>
            </a:r>
            <a:r>
              <a:rPr kumimoji="0" lang="en-US" altLang="en-US" sz="1200" b="0" i="0" u="none" strike="noStrike" kern="1200" cap="none" spc="0" normalizeH="0" baseline="0" noProof="0" dirty="0">
                <a:ln>
                  <a:noFill/>
                </a:ln>
                <a:solidFill>
                  <a:prstClr val="black"/>
                </a:solidFill>
                <a:effectLst/>
                <a:uLnTx/>
                <a:uFillTx/>
                <a:latin typeface="+mn-lt"/>
                <a:ea typeface="+mn-ea"/>
                <a:cs typeface="+mn-cs"/>
              </a:rPr>
              <a:t> that will make us </a:t>
            </a:r>
            <a:r>
              <a:rPr kumimoji="0" lang="en-US" altLang="en-US" sz="1200" b="1" i="0" u="none" strike="noStrike" kern="1200" cap="none" spc="0" normalizeH="0" baseline="0" noProof="0" dirty="0">
                <a:ln>
                  <a:noFill/>
                </a:ln>
                <a:solidFill>
                  <a:prstClr val="black"/>
                </a:solidFill>
                <a:effectLst/>
                <a:uLnTx/>
                <a:uFillTx/>
                <a:latin typeface="+mn-lt"/>
                <a:ea typeface="+mn-ea"/>
                <a:cs typeface="+mn-cs"/>
              </a:rPr>
              <a:t>sleepy</a:t>
            </a:r>
            <a:r>
              <a:rPr kumimoji="0" lang="en-US" altLang="en-US" sz="1200" b="0"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457200" rtl="0" eaLnBrk="1" fontAlgn="auto" latinLnBrk="0" hangingPunct="1">
              <a:lnSpc>
                <a:spcPct val="100000"/>
              </a:lnSpc>
              <a:spcBef>
                <a:spcPct val="0"/>
              </a:spcBef>
              <a:spcAft>
                <a:spcPts val="125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n-ea"/>
                <a:cs typeface="+mn-cs"/>
              </a:rPr>
              <a:t>A similar reaction takes place when the light receptors detect a change from </a:t>
            </a:r>
            <a:r>
              <a:rPr kumimoji="0" lang="en-US" altLang="en-US" sz="1200" b="1" i="0" u="none" strike="noStrike" kern="1200" cap="none" spc="0" normalizeH="0" baseline="0" noProof="0" dirty="0">
                <a:ln>
                  <a:noFill/>
                </a:ln>
                <a:solidFill>
                  <a:prstClr val="black"/>
                </a:solidFill>
                <a:effectLst/>
                <a:uLnTx/>
                <a:uFillTx/>
                <a:latin typeface="+mn-lt"/>
                <a:ea typeface="+mn-ea"/>
                <a:cs typeface="+mn-cs"/>
              </a:rPr>
              <a:t>dark to light </a:t>
            </a:r>
            <a:r>
              <a:rPr kumimoji="0" lang="en-US" altLang="en-US" sz="1200" b="0" i="0" u="none" strike="noStrike" kern="1200" cap="none" spc="0" normalizeH="0" baseline="0" noProof="0" dirty="0">
                <a:ln>
                  <a:noFill/>
                </a:ln>
                <a:solidFill>
                  <a:prstClr val="black"/>
                </a:solidFill>
                <a:effectLst/>
                <a:uLnTx/>
                <a:uFillTx/>
                <a:latin typeface="+mn-lt"/>
                <a:ea typeface="+mn-ea"/>
                <a:cs typeface="+mn-cs"/>
              </a:rPr>
              <a:t>– they send a message to the brain that tells the body to produce a different hormone called </a:t>
            </a:r>
            <a:r>
              <a:rPr kumimoji="0" lang="en-US" altLang="en-US" sz="1200" b="1" i="0" u="none" strike="noStrike" kern="1200" cap="none" spc="0" normalizeH="0" baseline="0" noProof="0" dirty="0">
                <a:ln>
                  <a:noFill/>
                </a:ln>
                <a:solidFill>
                  <a:prstClr val="black"/>
                </a:solidFill>
                <a:effectLst/>
                <a:uLnTx/>
                <a:uFillTx/>
                <a:latin typeface="+mn-lt"/>
                <a:ea typeface="+mn-ea"/>
                <a:cs typeface="+mn-cs"/>
              </a:rPr>
              <a:t>CORTISOL</a:t>
            </a:r>
            <a:r>
              <a:rPr kumimoji="0" lang="en-US" altLang="en-US" sz="1200" b="0" i="0" u="none" strike="noStrike" kern="1200" cap="none" spc="0" normalizeH="0" baseline="0" noProof="0" dirty="0">
                <a:ln>
                  <a:noFill/>
                </a:ln>
                <a:solidFill>
                  <a:prstClr val="black"/>
                </a:solidFill>
                <a:effectLst/>
                <a:uLnTx/>
                <a:uFillTx/>
                <a:latin typeface="+mn-lt"/>
                <a:ea typeface="+mn-ea"/>
                <a:cs typeface="+mn-cs"/>
              </a:rPr>
              <a:t> that wakes us up and keeps us </a:t>
            </a:r>
            <a:r>
              <a:rPr kumimoji="0" lang="en-US" altLang="en-US" sz="1200" b="1" i="0" u="none" strike="noStrike" kern="1200" cap="none" spc="0" normalizeH="0" baseline="0" noProof="0" dirty="0">
                <a:ln>
                  <a:noFill/>
                </a:ln>
                <a:solidFill>
                  <a:prstClr val="black"/>
                </a:solidFill>
                <a:effectLst/>
                <a:uLnTx/>
                <a:uFillTx/>
                <a:latin typeface="+mn-lt"/>
                <a:ea typeface="+mn-ea"/>
                <a:cs typeface="+mn-cs"/>
              </a:rPr>
              <a:t>awake </a:t>
            </a:r>
            <a:r>
              <a:rPr kumimoji="0" lang="en-US" altLang="en-US" sz="1200" b="0" i="0" u="none" strike="noStrike" kern="1200" cap="none" spc="0" normalizeH="0" baseline="0" noProof="0" dirty="0">
                <a:ln>
                  <a:noFill/>
                </a:ln>
                <a:solidFill>
                  <a:prstClr val="black"/>
                </a:solidFill>
                <a:effectLst/>
                <a:uLnTx/>
                <a:uFillTx/>
                <a:latin typeface="+mn-lt"/>
                <a:ea typeface="+mn-ea"/>
                <a:cs typeface="+mn-cs"/>
              </a:rPr>
              <a:t>and alert.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altLang="en-US" sz="1200" b="1" i="0" u="none" strike="noStrike" kern="1200" cap="none" spc="0" normalizeH="0" baseline="0" noProof="0" dirty="0">
                <a:ln>
                  <a:noFill/>
                </a:ln>
                <a:solidFill>
                  <a:prstClr val="black"/>
                </a:solidFill>
                <a:effectLst/>
                <a:uLnTx/>
                <a:uFillTx/>
                <a:latin typeface="+mn-lt"/>
                <a:ea typeface="+mn-ea"/>
                <a:cs typeface="+mn-cs"/>
              </a:rPr>
              <a:t>Blue light </a:t>
            </a:r>
            <a:r>
              <a:rPr kumimoji="0" lang="en-GB" altLang="en-US" sz="1200" b="0" i="0" u="none" strike="noStrike" kern="1200" cap="none" spc="0" normalizeH="0" baseline="0" noProof="0" dirty="0">
                <a:ln>
                  <a:noFill/>
                </a:ln>
                <a:solidFill>
                  <a:prstClr val="black"/>
                </a:solidFill>
                <a:effectLst/>
                <a:uLnTx/>
                <a:uFillTx/>
                <a:latin typeface="+mn-lt"/>
                <a:ea typeface="+mn-ea"/>
                <a:cs typeface="+mn-cs"/>
              </a:rPr>
              <a:t>from screens can be picked up by our receptors and make our brain think that it is still daytime which can prolong the production of CORTISOL - this means that our MELATONIN may not be produced and we may not feel sleepy when we should.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42B8A0A7-959A-4AE3-812C-3072D05AE4FA}" type="slidenum">
              <a:rPr lang="en-US" smtClean="0"/>
              <a:t>9</a:t>
            </a:fld>
            <a:endParaRPr lang="en-US"/>
          </a:p>
        </p:txBody>
      </p:sp>
    </p:spTree>
    <p:extLst>
      <p:ext uri="{BB962C8B-B14F-4D97-AF65-F5344CB8AC3E}">
        <p14:creationId xmlns:p14="http://schemas.microsoft.com/office/powerpoint/2010/main" val="4178840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Footer-Title-Slide2.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3124201"/>
            <a:ext cx="9170176" cy="3761184"/>
          </a:xfrm>
          <a:prstGeom prst="rect">
            <a:avLst/>
          </a:prstGeom>
        </p:spPr>
      </p:pic>
      <p:sp>
        <p:nvSpPr>
          <p:cNvPr id="9" name="Title Placeholder 8"/>
          <p:cNvSpPr>
            <a:spLocks noGrp="1"/>
          </p:cNvSpPr>
          <p:nvPr>
            <p:ph type="title"/>
          </p:nvPr>
        </p:nvSpPr>
        <p:spPr>
          <a:xfrm>
            <a:off x="457200" y="1772816"/>
            <a:ext cx="8229600" cy="576064"/>
          </a:xfrm>
          <a:prstGeom prst="rect">
            <a:avLst/>
          </a:prstGeom>
        </p:spPr>
        <p:txBody>
          <a:bodyPr vert="horz" lIns="91440" tIns="45720" rIns="91440" bIns="45720" rtlCol="0" anchor="ctr">
            <a:normAutofit/>
          </a:bodyPr>
          <a:lstStyle>
            <a:lvl1pPr>
              <a:defRPr sz="4000">
                <a:solidFill>
                  <a:srgbClr val="332D7C"/>
                </a:solidFill>
              </a:defRPr>
            </a:lvl1pPr>
          </a:lstStyle>
          <a:p>
            <a:r>
              <a:rPr lang="en-GB" dirty="0"/>
              <a:t>Click to edit slide title</a:t>
            </a:r>
            <a:endParaRPr lang="en-US" dirty="0"/>
          </a:p>
        </p:txBody>
      </p:sp>
      <p:sp>
        <p:nvSpPr>
          <p:cNvPr id="11" name="Text Placeholder 11"/>
          <p:cNvSpPr>
            <a:spLocks noGrp="1"/>
          </p:cNvSpPr>
          <p:nvPr>
            <p:ph idx="1" hasCustomPrompt="1"/>
          </p:nvPr>
        </p:nvSpPr>
        <p:spPr>
          <a:xfrm>
            <a:off x="457200" y="2348880"/>
            <a:ext cx="8229600" cy="504056"/>
          </a:xfrm>
          <a:prstGeom prst="rect">
            <a:avLst/>
          </a:prstGeom>
        </p:spPr>
        <p:txBody>
          <a:bodyPr vert="horz" lIns="91440" tIns="45720" rIns="91440" bIns="45720" rtlCol="0">
            <a:noAutofit/>
          </a:bodyPr>
          <a:lstStyle>
            <a:lvl1pPr>
              <a:defRPr sz="2800" b="0">
                <a:solidFill>
                  <a:schemeClr val="tx1"/>
                </a:solidFill>
              </a:defRPr>
            </a:lvl1pPr>
          </a:lstStyle>
          <a:p>
            <a:pPr lvl="0"/>
            <a:r>
              <a:rPr lang="en-GB" dirty="0"/>
              <a:t>Click to edit subtitle</a:t>
            </a:r>
            <a:endParaRPr lang="en-US" dirty="0"/>
          </a:p>
        </p:txBody>
      </p:sp>
      <p:pic>
        <p:nvPicPr>
          <p:cNvPr id="6" name="Picture 5" descr="Footer-Vision.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0936" y="6168631"/>
            <a:ext cx="8471544" cy="716753"/>
          </a:xfrm>
          <a:prstGeom prst="rect">
            <a:avLst/>
          </a:prstGeom>
        </p:spPr>
      </p:pic>
      <p:sp>
        <p:nvSpPr>
          <p:cNvPr id="19" name="Content Placeholder 2"/>
          <p:cNvSpPr txBox="1">
            <a:spLocks/>
          </p:cNvSpPr>
          <p:nvPr userDrawn="1"/>
        </p:nvSpPr>
        <p:spPr>
          <a:xfrm>
            <a:off x="446856" y="4005064"/>
            <a:ext cx="8229600" cy="648072"/>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anose="020B0604020202020204" pitchFamily="34" charset="0"/>
              <a:buNone/>
              <a:defRPr sz="2800" b="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sz="1600" dirty="0">
              <a:solidFill>
                <a:srgbClr val="FFFFFF"/>
              </a:solidFill>
            </a:endParaRPr>
          </a:p>
        </p:txBody>
      </p:sp>
      <p:sp>
        <p:nvSpPr>
          <p:cNvPr id="24" name="Text Placeholder 2"/>
          <p:cNvSpPr>
            <a:spLocks noGrp="1"/>
          </p:cNvSpPr>
          <p:nvPr>
            <p:ph type="body" sz="quarter" idx="10" hasCustomPrompt="1"/>
          </p:nvPr>
        </p:nvSpPr>
        <p:spPr>
          <a:xfrm>
            <a:off x="468313" y="3932858"/>
            <a:ext cx="3455987" cy="576262"/>
          </a:xfrm>
          <a:prstGeom prst="rect">
            <a:avLst/>
          </a:prstGeom>
          <a:noFill/>
          <a:ln>
            <a:noFill/>
          </a:ln>
        </p:spPr>
        <p:txBody>
          <a:bodyPr vert="horz"/>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1600" b="0">
                <a:solidFill>
                  <a:schemeClr val="bg1"/>
                </a:solidFill>
              </a:defRPr>
            </a:lvl1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sz="1600" dirty="0">
                <a:solidFill>
                  <a:srgbClr val="FFFFFF"/>
                </a:solidFill>
              </a:rPr>
              <a:t>Presenter Name, Job Title</a:t>
            </a:r>
          </a:p>
        </p:txBody>
      </p:sp>
    </p:spTree>
    <p:extLst>
      <p:ext uri="{BB962C8B-B14F-4D97-AF65-F5344CB8AC3E}">
        <p14:creationId xmlns:p14="http://schemas.microsoft.com/office/powerpoint/2010/main" val="1853729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 (Safe, high quality care tint)">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DDEFE4"/>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Footer-Title-Slide2.png"/>
          <p:cNvPicPr>
            <a:picLocks noChangeAspect="1"/>
          </p:cNvPicPr>
          <p:nvPr userDrawn="1"/>
        </p:nvPicPr>
        <p:blipFill rotWithShape="1">
          <a:blip r:embed="rId2" cstate="print">
            <a:extLst>
              <a:ext uri="{28A0092B-C50C-407E-A947-70E740481C1C}">
                <a14:useLocalDpi xmlns:a14="http://schemas.microsoft.com/office/drawing/2010/main" val="0"/>
              </a:ext>
            </a:extLst>
          </a:blip>
          <a:srcRect b="72484"/>
          <a:stretch/>
        </p:blipFill>
        <p:spPr>
          <a:xfrm>
            <a:off x="-3440" y="5841156"/>
            <a:ext cx="9160140" cy="1033777"/>
          </a:xfrm>
          <a:prstGeom prst="rect">
            <a:avLst/>
          </a:prstGeom>
        </p:spPr>
      </p:pic>
      <p:sp>
        <p:nvSpPr>
          <p:cNvPr id="4" name="Title 1"/>
          <p:cNvSpPr>
            <a:spLocks noGrp="1"/>
          </p:cNvSpPr>
          <p:nvPr>
            <p:ph type="title" hasCustomPrompt="1"/>
          </p:nvPr>
        </p:nvSpPr>
        <p:spPr>
          <a:xfrm>
            <a:off x="457200" y="1628800"/>
            <a:ext cx="8229600" cy="576064"/>
          </a:xfrm>
          <a:prstGeom prst="rect">
            <a:avLst/>
          </a:prstGeom>
        </p:spPr>
        <p:txBody>
          <a:bodyPr vert="horz"/>
          <a:lstStyle>
            <a:lvl1pPr>
              <a:defRPr sz="2800">
                <a:solidFill>
                  <a:srgbClr val="332D7C"/>
                </a:solidFill>
              </a:defRPr>
            </a:lvl1pPr>
          </a:lstStyle>
          <a:p>
            <a:r>
              <a:rPr lang="en-GB" dirty="0"/>
              <a:t>Click to edit slide title</a:t>
            </a:r>
            <a:endParaRPr lang="en-US" dirty="0"/>
          </a:p>
        </p:txBody>
      </p:sp>
      <p:sp>
        <p:nvSpPr>
          <p:cNvPr id="6" name="Text Placeholder 4"/>
          <p:cNvSpPr>
            <a:spLocks noGrp="1"/>
          </p:cNvSpPr>
          <p:nvPr>
            <p:ph type="body" sz="quarter" idx="10" hasCustomPrompt="1"/>
          </p:nvPr>
        </p:nvSpPr>
        <p:spPr>
          <a:xfrm>
            <a:off x="468313" y="2348880"/>
            <a:ext cx="8207375" cy="3312368"/>
          </a:xfrm>
          <a:prstGeom prst="rect">
            <a:avLst/>
          </a:prstGeom>
        </p:spPr>
        <p:txBody>
          <a:bodyPr vert="horz"/>
          <a:lstStyle>
            <a:lvl1pPr>
              <a:defRPr sz="1800" b="0" baseline="0"/>
            </a:lvl1pPr>
            <a:lvl2pPr marL="742950" indent="-285750">
              <a:buClr>
                <a:srgbClr val="332D7C"/>
              </a:buClr>
              <a:buFont typeface="Wingdings" charset="2"/>
              <a:buChar char="§"/>
              <a:defRPr sz="1800"/>
            </a:lvl2pPr>
            <a:lvl3pPr marL="1143000" indent="-228600">
              <a:buClr>
                <a:srgbClr val="332D7C"/>
              </a:buClr>
              <a:buFont typeface="Lucida Grande"/>
              <a:buChar char="-"/>
              <a:defRPr sz="1800"/>
            </a:lvl3pPr>
            <a:lvl4pPr marL="1657350" marR="0" indent="-285750" algn="l" defTabSz="914400" rtl="0" eaLnBrk="1" fontAlgn="auto" latinLnBrk="0" hangingPunct="1">
              <a:lnSpc>
                <a:spcPct val="100000"/>
              </a:lnSpc>
              <a:spcBef>
                <a:spcPct val="20000"/>
              </a:spcBef>
              <a:spcAft>
                <a:spcPts val="0"/>
              </a:spcAft>
              <a:buClr>
                <a:srgbClr val="332D7C"/>
              </a:buClr>
              <a:buSzPct val="100000"/>
              <a:buFont typeface="Lucida Grande"/>
              <a:buChar char="-"/>
              <a:tabLst/>
              <a:defRPr sz="1800" baseline="0"/>
            </a:lvl4pPr>
            <a:lvl5pPr marL="2114550" indent="-285750">
              <a:buClr>
                <a:srgbClr val="332D7C"/>
              </a:buClr>
              <a:buFont typeface="Lucida Grande"/>
              <a:buChar char="-"/>
              <a:defRPr sz="1800"/>
            </a:lvl5pPr>
          </a:lstStyle>
          <a:p>
            <a:pPr lvl="0"/>
            <a:r>
              <a:rPr lang="en-GB" dirty="0"/>
              <a:t>Click to edit slide text</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9" name="Picture 8" descr="Walsall-Healthcare-NHS-Trust-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90872" y="332656"/>
            <a:ext cx="3229600" cy="542573"/>
          </a:xfrm>
          <a:prstGeom prst="rect">
            <a:avLst/>
          </a:prstGeom>
        </p:spPr>
      </p:pic>
      <p:pic>
        <p:nvPicPr>
          <p:cNvPr id="15" name="Picture 14" descr="1a.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3528" y="178821"/>
            <a:ext cx="3893170" cy="1243775"/>
          </a:xfrm>
          <a:prstGeom prst="rect">
            <a:avLst/>
          </a:prstGeom>
        </p:spPr>
      </p:pic>
      <p:pic>
        <p:nvPicPr>
          <p:cNvPr id="11" name="Picture 10" descr="Footer-Vision.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20936" y="6168631"/>
            <a:ext cx="8471544" cy="716753"/>
          </a:xfrm>
          <a:prstGeom prst="rect">
            <a:avLst/>
          </a:prstGeom>
        </p:spPr>
      </p:pic>
      <p:cxnSp>
        <p:nvCxnSpPr>
          <p:cNvPr id="12" name="Straight Connector 11"/>
          <p:cNvCxnSpPr/>
          <p:nvPr userDrawn="1"/>
        </p:nvCxnSpPr>
        <p:spPr>
          <a:xfrm>
            <a:off x="539552" y="2204864"/>
            <a:ext cx="8064896" cy="0"/>
          </a:xfrm>
          <a:prstGeom prst="line">
            <a:avLst/>
          </a:prstGeom>
          <a:ln w="12700" cmpd="sng">
            <a:solidFill>
              <a:srgbClr val="332D7C"/>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509534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Slide (Value colleagues)">
    <p:spTree>
      <p:nvGrpSpPr>
        <p:cNvPr id="1" name=""/>
        <p:cNvGrpSpPr/>
        <p:nvPr/>
      </p:nvGrpSpPr>
      <p:grpSpPr>
        <a:xfrm>
          <a:off x="0" y="0"/>
          <a:ext cx="0" cy="0"/>
          <a:chOff x="0" y="0"/>
          <a:chExt cx="0" cy="0"/>
        </a:xfrm>
      </p:grpSpPr>
      <p:pic>
        <p:nvPicPr>
          <p:cNvPr id="10" name="Picture 9" descr="Footer-Title-Slide2.png"/>
          <p:cNvPicPr>
            <a:picLocks noChangeAspect="1"/>
          </p:cNvPicPr>
          <p:nvPr userDrawn="1"/>
        </p:nvPicPr>
        <p:blipFill rotWithShape="1">
          <a:blip r:embed="rId2" cstate="print">
            <a:extLst>
              <a:ext uri="{28A0092B-C50C-407E-A947-70E740481C1C}">
                <a14:useLocalDpi xmlns:a14="http://schemas.microsoft.com/office/drawing/2010/main" val="0"/>
              </a:ext>
            </a:extLst>
          </a:blip>
          <a:srcRect b="72484"/>
          <a:stretch/>
        </p:blipFill>
        <p:spPr>
          <a:xfrm>
            <a:off x="-3440" y="5841156"/>
            <a:ext cx="9160140" cy="1033777"/>
          </a:xfrm>
          <a:prstGeom prst="rect">
            <a:avLst/>
          </a:prstGeom>
        </p:spPr>
      </p:pic>
      <p:sp>
        <p:nvSpPr>
          <p:cNvPr id="5" name="Title 1"/>
          <p:cNvSpPr>
            <a:spLocks noGrp="1"/>
          </p:cNvSpPr>
          <p:nvPr>
            <p:ph type="title" hasCustomPrompt="1"/>
          </p:nvPr>
        </p:nvSpPr>
        <p:spPr>
          <a:xfrm>
            <a:off x="457200" y="1052736"/>
            <a:ext cx="8229600" cy="576064"/>
          </a:xfrm>
          <a:prstGeom prst="rect">
            <a:avLst/>
          </a:prstGeom>
        </p:spPr>
        <p:txBody>
          <a:bodyPr vert="horz"/>
          <a:lstStyle>
            <a:lvl1pPr>
              <a:defRPr sz="2800">
                <a:solidFill>
                  <a:srgbClr val="332D7C"/>
                </a:solidFill>
              </a:defRPr>
            </a:lvl1pPr>
          </a:lstStyle>
          <a:p>
            <a:r>
              <a:rPr lang="en-GB" dirty="0"/>
              <a:t>Click to edit slide title</a:t>
            </a:r>
            <a:endParaRPr lang="en-US" dirty="0"/>
          </a:p>
        </p:txBody>
      </p:sp>
      <p:sp>
        <p:nvSpPr>
          <p:cNvPr id="7" name="Text Placeholder 4"/>
          <p:cNvSpPr>
            <a:spLocks noGrp="1"/>
          </p:cNvSpPr>
          <p:nvPr>
            <p:ph type="body" sz="quarter" idx="10" hasCustomPrompt="1"/>
          </p:nvPr>
        </p:nvSpPr>
        <p:spPr>
          <a:xfrm>
            <a:off x="468313" y="1772816"/>
            <a:ext cx="5255815" cy="3816424"/>
          </a:xfrm>
          <a:prstGeom prst="rect">
            <a:avLst/>
          </a:prstGeom>
        </p:spPr>
        <p:txBody>
          <a:bodyPr vert="horz"/>
          <a:lstStyle>
            <a:lvl1pPr>
              <a:defRPr sz="1800" b="0" baseline="0"/>
            </a:lvl1pPr>
            <a:lvl2pPr marL="742950" indent="-285750">
              <a:buClr>
                <a:srgbClr val="332D7C"/>
              </a:buClr>
              <a:buFont typeface="Wingdings" charset="2"/>
              <a:buChar char="§"/>
              <a:defRPr sz="1800"/>
            </a:lvl2pPr>
            <a:lvl3pPr marL="1143000" indent="-228600">
              <a:buClr>
                <a:srgbClr val="332D7C"/>
              </a:buClr>
              <a:buFont typeface="Lucida Grande"/>
              <a:buChar char="-"/>
              <a:defRPr sz="1800"/>
            </a:lvl3pPr>
            <a:lvl4pPr marL="1657350" marR="0" indent="-285750" algn="l" defTabSz="914400" rtl="0" eaLnBrk="1" fontAlgn="auto" latinLnBrk="0" hangingPunct="1">
              <a:lnSpc>
                <a:spcPct val="100000"/>
              </a:lnSpc>
              <a:spcBef>
                <a:spcPct val="20000"/>
              </a:spcBef>
              <a:spcAft>
                <a:spcPts val="0"/>
              </a:spcAft>
              <a:buClr>
                <a:srgbClr val="332D7C"/>
              </a:buClr>
              <a:buSzPct val="100000"/>
              <a:buFont typeface="Lucida Grande"/>
              <a:buChar char="-"/>
              <a:tabLst/>
              <a:defRPr sz="1800" baseline="0"/>
            </a:lvl4pPr>
            <a:lvl5pPr marL="2114550" indent="-285750">
              <a:buClr>
                <a:srgbClr val="332D7C"/>
              </a:buClr>
              <a:buFont typeface="Lucida Grande"/>
              <a:buChar char="-"/>
              <a:defRPr sz="1800"/>
            </a:lvl5pPr>
          </a:lstStyle>
          <a:p>
            <a:pPr lvl="0"/>
            <a:r>
              <a:rPr lang="en-GB" dirty="0"/>
              <a:t>Click to edit slide text</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2" name="Picture 1" descr="Value-Colleagues.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29931" y="2852936"/>
            <a:ext cx="3166605" cy="3199306"/>
          </a:xfrm>
          <a:prstGeom prst="rect">
            <a:avLst/>
          </a:prstGeom>
        </p:spPr>
      </p:pic>
      <p:pic>
        <p:nvPicPr>
          <p:cNvPr id="8" name="Picture 7" descr="Footer-Vision.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20936" y="6168631"/>
            <a:ext cx="8471544" cy="716753"/>
          </a:xfrm>
          <a:prstGeom prst="rect">
            <a:avLst/>
          </a:prstGeom>
        </p:spPr>
      </p:pic>
      <p:cxnSp>
        <p:nvCxnSpPr>
          <p:cNvPr id="9" name="Straight Connector 8"/>
          <p:cNvCxnSpPr/>
          <p:nvPr userDrawn="1"/>
        </p:nvCxnSpPr>
        <p:spPr>
          <a:xfrm>
            <a:off x="539552" y="1628800"/>
            <a:ext cx="8064896" cy="0"/>
          </a:xfrm>
          <a:prstGeom prst="line">
            <a:avLst/>
          </a:prstGeom>
          <a:ln w="12700" cmpd="sng">
            <a:solidFill>
              <a:srgbClr val="332D7C"/>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600181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lide (Value colleagues tin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rgbClr val="F3E0EB"/>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Footer-Title-Slide2.png"/>
          <p:cNvPicPr>
            <a:picLocks noChangeAspect="1"/>
          </p:cNvPicPr>
          <p:nvPr userDrawn="1"/>
        </p:nvPicPr>
        <p:blipFill rotWithShape="1">
          <a:blip r:embed="rId2" cstate="print">
            <a:extLst>
              <a:ext uri="{28A0092B-C50C-407E-A947-70E740481C1C}">
                <a14:useLocalDpi xmlns:a14="http://schemas.microsoft.com/office/drawing/2010/main" val="0"/>
              </a:ext>
            </a:extLst>
          </a:blip>
          <a:srcRect b="72484"/>
          <a:stretch/>
        </p:blipFill>
        <p:spPr>
          <a:xfrm>
            <a:off x="-3440" y="5841156"/>
            <a:ext cx="9160140" cy="1033777"/>
          </a:xfrm>
          <a:prstGeom prst="rect">
            <a:avLst/>
          </a:prstGeom>
        </p:spPr>
      </p:pic>
      <p:pic>
        <p:nvPicPr>
          <p:cNvPr id="8" name="Picture 7" descr="Walsall-Healthcare-NHS-Trust-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90872" y="332656"/>
            <a:ext cx="3229600" cy="542573"/>
          </a:xfrm>
          <a:prstGeom prst="rect">
            <a:avLst/>
          </a:prstGeom>
        </p:spPr>
      </p:pic>
      <p:sp>
        <p:nvSpPr>
          <p:cNvPr id="11" name="Title 1"/>
          <p:cNvSpPr>
            <a:spLocks noGrp="1"/>
          </p:cNvSpPr>
          <p:nvPr>
            <p:ph type="title" hasCustomPrompt="1"/>
          </p:nvPr>
        </p:nvSpPr>
        <p:spPr>
          <a:xfrm>
            <a:off x="457200" y="1628800"/>
            <a:ext cx="8229600" cy="576064"/>
          </a:xfrm>
          <a:prstGeom prst="rect">
            <a:avLst/>
          </a:prstGeom>
        </p:spPr>
        <p:txBody>
          <a:bodyPr vert="horz"/>
          <a:lstStyle>
            <a:lvl1pPr>
              <a:defRPr sz="2800">
                <a:solidFill>
                  <a:srgbClr val="332D7C"/>
                </a:solidFill>
              </a:defRPr>
            </a:lvl1pPr>
          </a:lstStyle>
          <a:p>
            <a:r>
              <a:rPr lang="en-GB" dirty="0"/>
              <a:t>Click to edit slide title</a:t>
            </a:r>
            <a:endParaRPr lang="en-US" dirty="0"/>
          </a:p>
        </p:txBody>
      </p:sp>
      <p:sp>
        <p:nvSpPr>
          <p:cNvPr id="12" name="Text Placeholder 4"/>
          <p:cNvSpPr>
            <a:spLocks noGrp="1"/>
          </p:cNvSpPr>
          <p:nvPr>
            <p:ph type="body" sz="quarter" idx="10" hasCustomPrompt="1"/>
          </p:nvPr>
        </p:nvSpPr>
        <p:spPr>
          <a:xfrm>
            <a:off x="468313" y="2348880"/>
            <a:ext cx="8207375" cy="3312368"/>
          </a:xfrm>
          <a:prstGeom prst="rect">
            <a:avLst/>
          </a:prstGeom>
        </p:spPr>
        <p:txBody>
          <a:bodyPr vert="horz"/>
          <a:lstStyle>
            <a:lvl1pPr>
              <a:defRPr sz="1800" b="0" baseline="0"/>
            </a:lvl1pPr>
            <a:lvl2pPr marL="742950" indent="-285750">
              <a:buClr>
                <a:srgbClr val="332D7C"/>
              </a:buClr>
              <a:buFont typeface="Wingdings" charset="2"/>
              <a:buChar char="§"/>
              <a:defRPr sz="1800"/>
            </a:lvl2pPr>
            <a:lvl3pPr marL="1143000" indent="-228600">
              <a:buClr>
                <a:srgbClr val="332D7C"/>
              </a:buClr>
              <a:buFont typeface="Lucida Grande"/>
              <a:buChar char="-"/>
              <a:defRPr sz="1800"/>
            </a:lvl3pPr>
            <a:lvl4pPr marL="1657350" marR="0" indent="-285750" algn="l" defTabSz="914400" rtl="0" eaLnBrk="1" fontAlgn="auto" latinLnBrk="0" hangingPunct="1">
              <a:lnSpc>
                <a:spcPct val="100000"/>
              </a:lnSpc>
              <a:spcBef>
                <a:spcPct val="20000"/>
              </a:spcBef>
              <a:spcAft>
                <a:spcPts val="0"/>
              </a:spcAft>
              <a:buClr>
                <a:srgbClr val="332D7C"/>
              </a:buClr>
              <a:buSzPct val="100000"/>
              <a:buFont typeface="Lucida Grande"/>
              <a:buChar char="-"/>
              <a:tabLst/>
              <a:defRPr sz="1800" baseline="0"/>
            </a:lvl4pPr>
            <a:lvl5pPr marL="2114550" indent="-285750">
              <a:buClr>
                <a:srgbClr val="332D7C"/>
              </a:buClr>
              <a:buFont typeface="Lucida Grande"/>
              <a:buChar char="-"/>
              <a:defRPr sz="1800"/>
            </a:lvl5pPr>
          </a:lstStyle>
          <a:p>
            <a:pPr lvl="0"/>
            <a:r>
              <a:rPr lang="en-GB" dirty="0"/>
              <a:t>Click to edit slide text</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14" name="Picture 13" descr="3a.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3528" y="189378"/>
            <a:ext cx="3871947" cy="1251716"/>
          </a:xfrm>
          <a:prstGeom prst="rect">
            <a:avLst/>
          </a:prstGeom>
        </p:spPr>
      </p:pic>
      <p:pic>
        <p:nvPicPr>
          <p:cNvPr id="9" name="Picture 8" descr="Footer-Vision.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20936" y="6168631"/>
            <a:ext cx="8471544" cy="716753"/>
          </a:xfrm>
          <a:prstGeom prst="rect">
            <a:avLst/>
          </a:prstGeom>
        </p:spPr>
      </p:pic>
      <p:cxnSp>
        <p:nvCxnSpPr>
          <p:cNvPr id="13" name="Straight Connector 12"/>
          <p:cNvCxnSpPr/>
          <p:nvPr userDrawn="1"/>
        </p:nvCxnSpPr>
        <p:spPr>
          <a:xfrm>
            <a:off x="539552" y="2204864"/>
            <a:ext cx="8064896" cy="0"/>
          </a:xfrm>
          <a:prstGeom prst="line">
            <a:avLst/>
          </a:prstGeom>
          <a:ln w="12700" cmpd="sng">
            <a:solidFill>
              <a:srgbClr val="332D7C"/>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700308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 (Values)">
    <p:spTree>
      <p:nvGrpSpPr>
        <p:cNvPr id="1" name=""/>
        <p:cNvGrpSpPr/>
        <p:nvPr/>
      </p:nvGrpSpPr>
      <p:grpSpPr>
        <a:xfrm>
          <a:off x="0" y="0"/>
          <a:ext cx="0" cy="0"/>
          <a:chOff x="0" y="0"/>
          <a:chExt cx="0" cy="0"/>
        </a:xfrm>
      </p:grpSpPr>
      <p:pic>
        <p:nvPicPr>
          <p:cNvPr id="10" name="Picture 9" descr="Footer-Title-Slide2.png"/>
          <p:cNvPicPr>
            <a:picLocks noChangeAspect="1"/>
          </p:cNvPicPr>
          <p:nvPr userDrawn="1"/>
        </p:nvPicPr>
        <p:blipFill rotWithShape="1">
          <a:blip r:embed="rId2" cstate="print">
            <a:extLst>
              <a:ext uri="{28A0092B-C50C-407E-A947-70E740481C1C}">
                <a14:useLocalDpi xmlns:a14="http://schemas.microsoft.com/office/drawing/2010/main" val="0"/>
              </a:ext>
            </a:extLst>
          </a:blip>
          <a:srcRect b="72484"/>
          <a:stretch/>
        </p:blipFill>
        <p:spPr>
          <a:xfrm>
            <a:off x="-3440" y="5841156"/>
            <a:ext cx="9160140" cy="1033777"/>
          </a:xfrm>
          <a:prstGeom prst="rect">
            <a:avLst/>
          </a:prstGeom>
        </p:spPr>
      </p:pic>
      <p:sp>
        <p:nvSpPr>
          <p:cNvPr id="5" name="Title 1"/>
          <p:cNvSpPr>
            <a:spLocks noGrp="1"/>
          </p:cNvSpPr>
          <p:nvPr>
            <p:ph type="title" hasCustomPrompt="1"/>
          </p:nvPr>
        </p:nvSpPr>
        <p:spPr>
          <a:xfrm>
            <a:off x="457200" y="1052736"/>
            <a:ext cx="8229600" cy="576064"/>
          </a:xfrm>
          <a:prstGeom prst="rect">
            <a:avLst/>
          </a:prstGeom>
        </p:spPr>
        <p:txBody>
          <a:bodyPr vert="horz"/>
          <a:lstStyle>
            <a:lvl1pPr>
              <a:defRPr sz="2800">
                <a:solidFill>
                  <a:srgbClr val="332D7C"/>
                </a:solidFill>
              </a:defRPr>
            </a:lvl1pPr>
          </a:lstStyle>
          <a:p>
            <a:r>
              <a:rPr lang="en-GB" dirty="0"/>
              <a:t>Click to edit slide title</a:t>
            </a:r>
            <a:endParaRPr lang="en-US" dirty="0"/>
          </a:p>
        </p:txBody>
      </p:sp>
      <p:sp>
        <p:nvSpPr>
          <p:cNvPr id="7" name="Text Placeholder 4"/>
          <p:cNvSpPr>
            <a:spLocks noGrp="1"/>
          </p:cNvSpPr>
          <p:nvPr>
            <p:ph type="body" sz="quarter" idx="10" hasCustomPrompt="1"/>
          </p:nvPr>
        </p:nvSpPr>
        <p:spPr>
          <a:xfrm>
            <a:off x="468313" y="1772816"/>
            <a:ext cx="5255815" cy="3816424"/>
          </a:xfrm>
          <a:prstGeom prst="rect">
            <a:avLst/>
          </a:prstGeom>
        </p:spPr>
        <p:txBody>
          <a:bodyPr vert="horz"/>
          <a:lstStyle>
            <a:lvl1pPr>
              <a:defRPr sz="1800" b="0" baseline="0"/>
            </a:lvl1pPr>
            <a:lvl2pPr marL="742950" indent="-285750">
              <a:buClr>
                <a:srgbClr val="332D7C"/>
              </a:buClr>
              <a:buFont typeface="Wingdings" charset="2"/>
              <a:buChar char="§"/>
              <a:defRPr sz="1800"/>
            </a:lvl2pPr>
            <a:lvl3pPr marL="1143000" indent="-228600">
              <a:buClr>
                <a:srgbClr val="332D7C"/>
              </a:buClr>
              <a:buFont typeface="Lucida Grande"/>
              <a:buChar char="-"/>
              <a:defRPr sz="1800"/>
            </a:lvl3pPr>
            <a:lvl4pPr marL="1657350" marR="0" indent="-285750" algn="l" defTabSz="914400" rtl="0" eaLnBrk="1" fontAlgn="auto" latinLnBrk="0" hangingPunct="1">
              <a:lnSpc>
                <a:spcPct val="100000"/>
              </a:lnSpc>
              <a:spcBef>
                <a:spcPct val="20000"/>
              </a:spcBef>
              <a:spcAft>
                <a:spcPts val="0"/>
              </a:spcAft>
              <a:buClr>
                <a:srgbClr val="332D7C"/>
              </a:buClr>
              <a:buSzPct val="100000"/>
              <a:buFont typeface="Lucida Grande"/>
              <a:buChar char="-"/>
              <a:tabLst/>
              <a:defRPr sz="1800" baseline="0"/>
            </a:lvl4pPr>
            <a:lvl5pPr marL="2114550" indent="-285750">
              <a:buClr>
                <a:srgbClr val="332D7C"/>
              </a:buClr>
              <a:buFont typeface="Lucida Grande"/>
              <a:buChar char="-"/>
              <a:defRPr sz="1800"/>
            </a:lvl5pPr>
          </a:lstStyle>
          <a:p>
            <a:pPr lvl="0"/>
            <a:r>
              <a:rPr lang="en-GB" dirty="0"/>
              <a:t>Click to edit slide text</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2" name="Picture 1" descr="Values.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28184" y="2893990"/>
            <a:ext cx="3149541" cy="3199306"/>
          </a:xfrm>
          <a:prstGeom prst="rect">
            <a:avLst/>
          </a:prstGeom>
        </p:spPr>
      </p:pic>
      <p:pic>
        <p:nvPicPr>
          <p:cNvPr id="8" name="Picture 7" descr="Footer-Vision.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20936" y="6168631"/>
            <a:ext cx="8471544" cy="716753"/>
          </a:xfrm>
          <a:prstGeom prst="rect">
            <a:avLst/>
          </a:prstGeom>
        </p:spPr>
      </p:pic>
      <p:cxnSp>
        <p:nvCxnSpPr>
          <p:cNvPr id="9" name="Straight Connector 8"/>
          <p:cNvCxnSpPr/>
          <p:nvPr userDrawn="1"/>
        </p:nvCxnSpPr>
        <p:spPr>
          <a:xfrm>
            <a:off x="539552" y="1628800"/>
            <a:ext cx="8064896" cy="0"/>
          </a:xfrm>
          <a:prstGeom prst="line">
            <a:avLst/>
          </a:prstGeom>
          <a:ln w="12700" cmpd="sng">
            <a:solidFill>
              <a:srgbClr val="332D7C"/>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479897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Slide (Values and hands)">
    <p:spTree>
      <p:nvGrpSpPr>
        <p:cNvPr id="1" name=""/>
        <p:cNvGrpSpPr/>
        <p:nvPr/>
      </p:nvGrpSpPr>
      <p:grpSpPr>
        <a:xfrm>
          <a:off x="0" y="0"/>
          <a:ext cx="0" cy="0"/>
          <a:chOff x="0" y="0"/>
          <a:chExt cx="0" cy="0"/>
        </a:xfrm>
      </p:grpSpPr>
      <p:pic>
        <p:nvPicPr>
          <p:cNvPr id="7" name="Picture 6" descr="Values.png"/>
          <p:cNvPicPr>
            <a:picLocks noChangeAspect="1"/>
          </p:cNvPicPr>
          <p:nvPr userDrawn="1"/>
        </p:nvPicPr>
        <p:blipFill rotWithShape="1">
          <a:blip r:embed="rId2" cstate="print">
            <a:alphaModFix/>
            <a:extLst>
              <a:ext uri="{28A0092B-C50C-407E-A947-70E740481C1C}">
                <a14:useLocalDpi xmlns:a14="http://schemas.microsoft.com/office/drawing/2010/main" val="0"/>
              </a:ext>
            </a:extLst>
          </a:blip>
          <a:srcRect t="1" b="-112"/>
          <a:stretch/>
        </p:blipFill>
        <p:spPr>
          <a:xfrm>
            <a:off x="5076056" y="2354952"/>
            <a:ext cx="3761530" cy="3810352"/>
          </a:xfrm>
          <a:prstGeom prst="rect">
            <a:avLst/>
          </a:prstGeom>
          <a:ln>
            <a:noFill/>
          </a:ln>
        </p:spPr>
      </p:pic>
      <p:pic>
        <p:nvPicPr>
          <p:cNvPr id="8" name="Picture 7" descr="Footer-Title-Slide2.png"/>
          <p:cNvPicPr>
            <a:picLocks noChangeAspect="1"/>
          </p:cNvPicPr>
          <p:nvPr userDrawn="1"/>
        </p:nvPicPr>
        <p:blipFill rotWithShape="1">
          <a:blip r:embed="rId3" cstate="print">
            <a:extLst>
              <a:ext uri="{28A0092B-C50C-407E-A947-70E740481C1C}">
                <a14:useLocalDpi xmlns:a14="http://schemas.microsoft.com/office/drawing/2010/main" val="0"/>
              </a:ext>
            </a:extLst>
          </a:blip>
          <a:srcRect b="72484"/>
          <a:stretch/>
        </p:blipFill>
        <p:spPr>
          <a:xfrm>
            <a:off x="-3440" y="5841156"/>
            <a:ext cx="9160140" cy="1033777"/>
          </a:xfrm>
          <a:prstGeom prst="rect">
            <a:avLst/>
          </a:prstGeom>
        </p:spPr>
      </p:pic>
      <p:sp>
        <p:nvSpPr>
          <p:cNvPr id="4" name="Title 1"/>
          <p:cNvSpPr>
            <a:spLocks noGrp="1"/>
          </p:cNvSpPr>
          <p:nvPr>
            <p:ph type="title" hasCustomPrompt="1"/>
          </p:nvPr>
        </p:nvSpPr>
        <p:spPr>
          <a:xfrm>
            <a:off x="457200" y="1052736"/>
            <a:ext cx="8229600" cy="576064"/>
          </a:xfrm>
          <a:prstGeom prst="rect">
            <a:avLst/>
          </a:prstGeom>
        </p:spPr>
        <p:txBody>
          <a:bodyPr vert="horz"/>
          <a:lstStyle>
            <a:lvl1pPr>
              <a:defRPr sz="2800">
                <a:solidFill>
                  <a:srgbClr val="332D7C"/>
                </a:solidFill>
              </a:defRPr>
            </a:lvl1pPr>
          </a:lstStyle>
          <a:p>
            <a:r>
              <a:rPr lang="en-GB" dirty="0"/>
              <a:t>Click to edit slide title</a:t>
            </a:r>
            <a:endParaRPr lang="en-US" dirty="0"/>
          </a:p>
        </p:txBody>
      </p:sp>
      <p:sp>
        <p:nvSpPr>
          <p:cNvPr id="6" name="Text Placeholder 4"/>
          <p:cNvSpPr>
            <a:spLocks noGrp="1"/>
          </p:cNvSpPr>
          <p:nvPr>
            <p:ph type="body" sz="quarter" idx="10" hasCustomPrompt="1"/>
          </p:nvPr>
        </p:nvSpPr>
        <p:spPr>
          <a:xfrm>
            <a:off x="468313" y="1772816"/>
            <a:ext cx="4463727" cy="3816424"/>
          </a:xfrm>
          <a:prstGeom prst="rect">
            <a:avLst/>
          </a:prstGeom>
        </p:spPr>
        <p:txBody>
          <a:bodyPr vert="horz"/>
          <a:lstStyle>
            <a:lvl1pPr>
              <a:defRPr sz="1800" b="0" baseline="0"/>
            </a:lvl1pPr>
            <a:lvl2pPr marL="742950" indent="-285750">
              <a:buClr>
                <a:srgbClr val="332D7C"/>
              </a:buClr>
              <a:buFont typeface="Wingdings" charset="2"/>
              <a:buChar char="§"/>
              <a:defRPr sz="1800"/>
            </a:lvl2pPr>
            <a:lvl3pPr marL="1143000" indent="-228600">
              <a:buClr>
                <a:srgbClr val="332D7C"/>
              </a:buClr>
              <a:buFont typeface="Lucida Grande"/>
              <a:buChar char="-"/>
              <a:defRPr sz="1800"/>
            </a:lvl3pPr>
            <a:lvl4pPr marL="1657350" marR="0" indent="-285750" algn="l" defTabSz="914400" rtl="0" eaLnBrk="1" fontAlgn="auto" latinLnBrk="0" hangingPunct="1">
              <a:lnSpc>
                <a:spcPct val="100000"/>
              </a:lnSpc>
              <a:spcBef>
                <a:spcPct val="20000"/>
              </a:spcBef>
              <a:spcAft>
                <a:spcPts val="0"/>
              </a:spcAft>
              <a:buClr>
                <a:srgbClr val="332D7C"/>
              </a:buClr>
              <a:buSzPct val="100000"/>
              <a:buFont typeface="Lucida Grande"/>
              <a:buChar char="-"/>
              <a:tabLst/>
              <a:defRPr sz="1800" baseline="0"/>
            </a:lvl4pPr>
            <a:lvl5pPr marL="2114550" indent="-285750">
              <a:buClr>
                <a:srgbClr val="332D7C"/>
              </a:buClr>
              <a:buFont typeface="Lucida Grande"/>
              <a:buChar char="-"/>
              <a:defRPr sz="1800"/>
            </a:lvl5pPr>
          </a:lstStyle>
          <a:p>
            <a:pPr lvl="0"/>
            <a:r>
              <a:rPr lang="en-GB" dirty="0"/>
              <a:t>Click to edit slide text</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9" name="Picture 8" descr="Footer-Vision.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20936" y="6168631"/>
            <a:ext cx="8471544" cy="716753"/>
          </a:xfrm>
          <a:prstGeom prst="rect">
            <a:avLst/>
          </a:prstGeom>
        </p:spPr>
      </p:pic>
      <p:cxnSp>
        <p:nvCxnSpPr>
          <p:cNvPr id="10" name="Straight Connector 9"/>
          <p:cNvCxnSpPr/>
          <p:nvPr userDrawn="1"/>
        </p:nvCxnSpPr>
        <p:spPr>
          <a:xfrm>
            <a:off x="539552" y="1628800"/>
            <a:ext cx="8064896" cy="0"/>
          </a:xfrm>
          <a:prstGeom prst="line">
            <a:avLst/>
          </a:prstGeom>
          <a:ln w="12700" cmpd="sng">
            <a:solidFill>
              <a:srgbClr val="332D7C"/>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765737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Slide (Vision)">
    <p:spTree>
      <p:nvGrpSpPr>
        <p:cNvPr id="1" name=""/>
        <p:cNvGrpSpPr/>
        <p:nvPr/>
      </p:nvGrpSpPr>
      <p:grpSpPr>
        <a:xfrm>
          <a:off x="0" y="0"/>
          <a:ext cx="0" cy="0"/>
          <a:chOff x="0" y="0"/>
          <a:chExt cx="0" cy="0"/>
        </a:xfrm>
      </p:grpSpPr>
      <p:pic>
        <p:nvPicPr>
          <p:cNvPr id="4" name="Picture 3" descr="Footer-Title-Slide2.png"/>
          <p:cNvPicPr>
            <a:picLocks noChangeAspect="1"/>
          </p:cNvPicPr>
          <p:nvPr userDrawn="1"/>
        </p:nvPicPr>
        <p:blipFill rotWithShape="1">
          <a:blip r:embed="rId2" cstate="print">
            <a:extLst>
              <a:ext uri="{28A0092B-C50C-407E-A947-70E740481C1C}">
                <a14:useLocalDpi xmlns:a14="http://schemas.microsoft.com/office/drawing/2010/main" val="0"/>
              </a:ext>
            </a:extLst>
          </a:blip>
          <a:srcRect b="72484"/>
          <a:stretch/>
        </p:blipFill>
        <p:spPr>
          <a:xfrm>
            <a:off x="-3440" y="5841156"/>
            <a:ext cx="9160140" cy="1033777"/>
          </a:xfrm>
          <a:prstGeom prst="rect">
            <a:avLst/>
          </a:prstGeom>
        </p:spPr>
      </p:pic>
      <p:sp>
        <p:nvSpPr>
          <p:cNvPr id="5" name="Title 1"/>
          <p:cNvSpPr>
            <a:spLocks noGrp="1"/>
          </p:cNvSpPr>
          <p:nvPr>
            <p:ph type="title" hasCustomPrompt="1"/>
          </p:nvPr>
        </p:nvSpPr>
        <p:spPr>
          <a:xfrm>
            <a:off x="457200" y="1052736"/>
            <a:ext cx="8229600" cy="576064"/>
          </a:xfrm>
          <a:prstGeom prst="rect">
            <a:avLst/>
          </a:prstGeom>
        </p:spPr>
        <p:txBody>
          <a:bodyPr vert="horz"/>
          <a:lstStyle>
            <a:lvl1pPr>
              <a:defRPr sz="2800">
                <a:solidFill>
                  <a:srgbClr val="332D7C"/>
                </a:solidFill>
              </a:defRPr>
            </a:lvl1pPr>
          </a:lstStyle>
          <a:p>
            <a:r>
              <a:rPr lang="en-GB" dirty="0"/>
              <a:t>Click to edit slide title</a:t>
            </a:r>
            <a:endParaRPr lang="en-US" dirty="0"/>
          </a:p>
        </p:txBody>
      </p:sp>
      <p:sp>
        <p:nvSpPr>
          <p:cNvPr id="7" name="Text Placeholder 4"/>
          <p:cNvSpPr>
            <a:spLocks noGrp="1"/>
          </p:cNvSpPr>
          <p:nvPr>
            <p:ph type="body" sz="quarter" idx="10" hasCustomPrompt="1"/>
          </p:nvPr>
        </p:nvSpPr>
        <p:spPr>
          <a:xfrm>
            <a:off x="468313" y="1772816"/>
            <a:ext cx="4175695" cy="3816424"/>
          </a:xfrm>
          <a:prstGeom prst="rect">
            <a:avLst/>
          </a:prstGeom>
        </p:spPr>
        <p:txBody>
          <a:bodyPr vert="horz"/>
          <a:lstStyle>
            <a:lvl1pPr>
              <a:defRPr sz="1800" b="0" baseline="0"/>
            </a:lvl1pPr>
            <a:lvl2pPr marL="742950" indent="-285750">
              <a:buClr>
                <a:srgbClr val="332D7C"/>
              </a:buClr>
              <a:buFont typeface="Wingdings" charset="2"/>
              <a:buChar char="§"/>
              <a:defRPr sz="1800"/>
            </a:lvl2pPr>
            <a:lvl3pPr marL="1143000" indent="-228600">
              <a:buClr>
                <a:srgbClr val="332D7C"/>
              </a:buClr>
              <a:buFont typeface="Lucida Grande"/>
              <a:buChar char="-"/>
              <a:defRPr sz="1800"/>
            </a:lvl3pPr>
            <a:lvl4pPr marL="1657350" marR="0" indent="-285750" algn="l" defTabSz="914400" rtl="0" eaLnBrk="1" fontAlgn="auto" latinLnBrk="0" hangingPunct="1">
              <a:lnSpc>
                <a:spcPct val="100000"/>
              </a:lnSpc>
              <a:spcBef>
                <a:spcPct val="20000"/>
              </a:spcBef>
              <a:spcAft>
                <a:spcPts val="0"/>
              </a:spcAft>
              <a:buClr>
                <a:srgbClr val="332D7C"/>
              </a:buClr>
              <a:buSzPct val="100000"/>
              <a:buFont typeface="Lucida Grande"/>
              <a:buChar char="-"/>
              <a:tabLst/>
              <a:defRPr sz="1800" baseline="0"/>
            </a:lvl4pPr>
            <a:lvl5pPr marL="2114550" indent="-285750">
              <a:buClr>
                <a:srgbClr val="332D7C"/>
              </a:buClr>
              <a:buFont typeface="Lucida Grande"/>
              <a:buChar char="-"/>
              <a:defRPr sz="1800"/>
            </a:lvl5pPr>
          </a:lstStyle>
          <a:p>
            <a:pPr lvl="0"/>
            <a:r>
              <a:rPr lang="en-GB" dirty="0"/>
              <a:t>Click to edit slide text</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8" name="Picture 7" descr="Vision2.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48825" y="1844824"/>
            <a:ext cx="4287671" cy="3861048"/>
          </a:xfrm>
          <a:prstGeom prst="rect">
            <a:avLst/>
          </a:prstGeom>
        </p:spPr>
      </p:pic>
      <p:pic>
        <p:nvPicPr>
          <p:cNvPr id="9" name="Picture 8" descr="Footer-Vision.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20936" y="6168631"/>
            <a:ext cx="8471544" cy="716753"/>
          </a:xfrm>
          <a:prstGeom prst="rect">
            <a:avLst/>
          </a:prstGeom>
        </p:spPr>
      </p:pic>
      <p:cxnSp>
        <p:nvCxnSpPr>
          <p:cNvPr id="10" name="Straight Connector 9"/>
          <p:cNvCxnSpPr/>
          <p:nvPr userDrawn="1"/>
        </p:nvCxnSpPr>
        <p:spPr>
          <a:xfrm>
            <a:off x="539552" y="1628800"/>
            <a:ext cx="8064896" cy="0"/>
          </a:xfrm>
          <a:prstGeom prst="line">
            <a:avLst/>
          </a:prstGeom>
          <a:ln w="12700" cmpd="sng">
            <a:solidFill>
              <a:srgbClr val="332D7C"/>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385668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Slide (End)">
    <p:spTree>
      <p:nvGrpSpPr>
        <p:cNvPr id="1" name=""/>
        <p:cNvGrpSpPr/>
        <p:nvPr/>
      </p:nvGrpSpPr>
      <p:grpSpPr>
        <a:xfrm>
          <a:off x="0" y="0"/>
          <a:ext cx="0" cy="0"/>
          <a:chOff x="0" y="0"/>
          <a:chExt cx="0" cy="0"/>
        </a:xfrm>
      </p:grpSpPr>
      <p:pic>
        <p:nvPicPr>
          <p:cNvPr id="3" name="Picture 2" descr="Walsall-Healthcare-NHS-Trust-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0484" y="3157713"/>
            <a:ext cx="3229600" cy="542573"/>
          </a:xfrm>
          <a:prstGeom prst="rect">
            <a:avLst/>
          </a:prstGeom>
        </p:spPr>
      </p:pic>
      <p:sp>
        <p:nvSpPr>
          <p:cNvPr id="4" name="Rectangle 3"/>
          <p:cNvSpPr/>
          <p:nvPr userDrawn="1"/>
        </p:nvSpPr>
        <p:spPr>
          <a:xfrm>
            <a:off x="5436096" y="188640"/>
            <a:ext cx="3528392" cy="7920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924165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pic>
        <p:nvPicPr>
          <p:cNvPr id="6" name="Picture 5" descr="Footer-Title-Slide2.png"/>
          <p:cNvPicPr>
            <a:picLocks noChangeAspect="1"/>
          </p:cNvPicPr>
          <p:nvPr userDrawn="1"/>
        </p:nvPicPr>
        <p:blipFill rotWithShape="1">
          <a:blip r:embed="rId2" cstate="print">
            <a:extLst>
              <a:ext uri="{28A0092B-C50C-407E-A947-70E740481C1C}">
                <a14:useLocalDpi xmlns:a14="http://schemas.microsoft.com/office/drawing/2010/main" val="0"/>
              </a:ext>
            </a:extLst>
          </a:blip>
          <a:srcRect b="72484"/>
          <a:stretch/>
        </p:blipFill>
        <p:spPr>
          <a:xfrm>
            <a:off x="-3440" y="5841156"/>
            <a:ext cx="9160140" cy="1033777"/>
          </a:xfrm>
          <a:prstGeom prst="rect">
            <a:avLst/>
          </a:prstGeom>
        </p:spPr>
      </p:pic>
      <p:sp>
        <p:nvSpPr>
          <p:cNvPr id="2" name="Title 1"/>
          <p:cNvSpPr>
            <a:spLocks noGrp="1"/>
          </p:cNvSpPr>
          <p:nvPr>
            <p:ph type="title" hasCustomPrompt="1"/>
          </p:nvPr>
        </p:nvSpPr>
        <p:spPr>
          <a:xfrm>
            <a:off x="457200" y="1052736"/>
            <a:ext cx="8229600" cy="576064"/>
          </a:xfrm>
          <a:prstGeom prst="rect">
            <a:avLst/>
          </a:prstGeom>
        </p:spPr>
        <p:txBody>
          <a:bodyPr vert="horz"/>
          <a:lstStyle>
            <a:lvl1pPr>
              <a:defRPr sz="2800">
                <a:solidFill>
                  <a:srgbClr val="332D7C"/>
                </a:solidFill>
              </a:defRPr>
            </a:lvl1pPr>
          </a:lstStyle>
          <a:p>
            <a:r>
              <a:rPr lang="en-GB" dirty="0"/>
              <a:t>Click to edit slide title</a:t>
            </a:r>
            <a:endParaRPr lang="en-US" dirty="0"/>
          </a:p>
        </p:txBody>
      </p:sp>
      <p:sp>
        <p:nvSpPr>
          <p:cNvPr id="5" name="Text Placeholder 4"/>
          <p:cNvSpPr>
            <a:spLocks noGrp="1"/>
          </p:cNvSpPr>
          <p:nvPr>
            <p:ph type="body" sz="quarter" idx="10" hasCustomPrompt="1"/>
          </p:nvPr>
        </p:nvSpPr>
        <p:spPr>
          <a:xfrm>
            <a:off x="468313" y="1772816"/>
            <a:ext cx="8207375" cy="3816424"/>
          </a:xfrm>
          <a:prstGeom prst="rect">
            <a:avLst/>
          </a:prstGeom>
        </p:spPr>
        <p:txBody>
          <a:bodyPr vert="horz"/>
          <a:lstStyle>
            <a:lvl1pPr>
              <a:defRPr sz="1800" b="0" baseline="0"/>
            </a:lvl1pPr>
            <a:lvl2pPr marL="742950" indent="-285750">
              <a:buClr>
                <a:srgbClr val="332D7C"/>
              </a:buClr>
              <a:buFont typeface="Wingdings" charset="2"/>
              <a:buChar char="§"/>
              <a:defRPr sz="1800"/>
            </a:lvl2pPr>
            <a:lvl3pPr marL="1143000" indent="-228600">
              <a:buClr>
                <a:srgbClr val="332D7C"/>
              </a:buClr>
              <a:buFont typeface="Lucida Grande"/>
              <a:buChar char="-"/>
              <a:defRPr sz="1800"/>
            </a:lvl3pPr>
            <a:lvl4pPr marL="1657350" marR="0" indent="-285750" algn="l" defTabSz="914400" rtl="0" eaLnBrk="1" fontAlgn="auto" latinLnBrk="0" hangingPunct="1">
              <a:lnSpc>
                <a:spcPct val="100000"/>
              </a:lnSpc>
              <a:spcBef>
                <a:spcPct val="20000"/>
              </a:spcBef>
              <a:spcAft>
                <a:spcPts val="0"/>
              </a:spcAft>
              <a:buClr>
                <a:srgbClr val="332D7C"/>
              </a:buClr>
              <a:buSzPct val="100000"/>
              <a:buFont typeface="Lucida Grande"/>
              <a:buChar char="-"/>
              <a:tabLst/>
              <a:defRPr sz="1800" baseline="0"/>
            </a:lvl4pPr>
            <a:lvl5pPr marL="2114550" indent="-285750">
              <a:buClr>
                <a:srgbClr val="332D7C"/>
              </a:buClr>
              <a:buFont typeface="Lucida Grande"/>
              <a:buChar char="-"/>
              <a:defRPr sz="1800"/>
            </a:lvl5pPr>
          </a:lstStyle>
          <a:p>
            <a:pPr lvl="0"/>
            <a:r>
              <a:rPr lang="en-GB" dirty="0"/>
              <a:t>Click to edit slide text</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7" name="Picture 6" descr="Footer-Vision.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0936" y="6168631"/>
            <a:ext cx="8471544" cy="716753"/>
          </a:xfrm>
          <a:prstGeom prst="rect">
            <a:avLst/>
          </a:prstGeom>
        </p:spPr>
      </p:pic>
      <p:cxnSp>
        <p:nvCxnSpPr>
          <p:cNvPr id="8" name="Straight Connector 7"/>
          <p:cNvCxnSpPr/>
          <p:nvPr userDrawn="1"/>
        </p:nvCxnSpPr>
        <p:spPr>
          <a:xfrm>
            <a:off x="539552" y="1628800"/>
            <a:ext cx="8064896" cy="0"/>
          </a:xfrm>
          <a:prstGeom prst="line">
            <a:avLst/>
          </a:prstGeom>
          <a:ln w="12700" cmpd="sng">
            <a:solidFill>
              <a:srgbClr val="332D7C"/>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17580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Care at home)">
    <p:spTree>
      <p:nvGrpSpPr>
        <p:cNvPr id="1" name=""/>
        <p:cNvGrpSpPr/>
        <p:nvPr/>
      </p:nvGrpSpPr>
      <p:grpSpPr>
        <a:xfrm>
          <a:off x="0" y="0"/>
          <a:ext cx="0" cy="0"/>
          <a:chOff x="0" y="0"/>
          <a:chExt cx="0" cy="0"/>
        </a:xfrm>
      </p:grpSpPr>
      <p:pic>
        <p:nvPicPr>
          <p:cNvPr id="7" name="Picture 6" descr="Footer-Title-Slide2.png"/>
          <p:cNvPicPr>
            <a:picLocks noChangeAspect="1"/>
          </p:cNvPicPr>
          <p:nvPr userDrawn="1"/>
        </p:nvPicPr>
        <p:blipFill rotWithShape="1">
          <a:blip r:embed="rId2" cstate="print">
            <a:extLst>
              <a:ext uri="{28A0092B-C50C-407E-A947-70E740481C1C}">
                <a14:useLocalDpi xmlns:a14="http://schemas.microsoft.com/office/drawing/2010/main" val="0"/>
              </a:ext>
            </a:extLst>
          </a:blip>
          <a:srcRect b="72484"/>
          <a:stretch/>
        </p:blipFill>
        <p:spPr>
          <a:xfrm>
            <a:off x="-3440" y="5841156"/>
            <a:ext cx="9160140" cy="1033777"/>
          </a:xfrm>
          <a:prstGeom prst="rect">
            <a:avLst/>
          </a:prstGeom>
        </p:spPr>
      </p:pic>
      <p:sp>
        <p:nvSpPr>
          <p:cNvPr id="5" name="Title 1"/>
          <p:cNvSpPr>
            <a:spLocks noGrp="1"/>
          </p:cNvSpPr>
          <p:nvPr>
            <p:ph type="title" hasCustomPrompt="1"/>
          </p:nvPr>
        </p:nvSpPr>
        <p:spPr>
          <a:xfrm>
            <a:off x="457200" y="1052736"/>
            <a:ext cx="8229600" cy="576064"/>
          </a:xfrm>
          <a:prstGeom prst="rect">
            <a:avLst/>
          </a:prstGeom>
        </p:spPr>
        <p:txBody>
          <a:bodyPr vert="horz"/>
          <a:lstStyle>
            <a:lvl1pPr>
              <a:defRPr sz="2800">
                <a:solidFill>
                  <a:srgbClr val="332D7C"/>
                </a:solidFill>
              </a:defRPr>
            </a:lvl1pPr>
          </a:lstStyle>
          <a:p>
            <a:r>
              <a:rPr lang="en-GB" dirty="0"/>
              <a:t>Click to edit slide title</a:t>
            </a:r>
            <a:endParaRPr lang="en-US" dirty="0"/>
          </a:p>
        </p:txBody>
      </p:sp>
      <p:sp>
        <p:nvSpPr>
          <p:cNvPr id="9" name="Text Placeholder 4"/>
          <p:cNvSpPr>
            <a:spLocks noGrp="1"/>
          </p:cNvSpPr>
          <p:nvPr>
            <p:ph type="body" sz="quarter" idx="10" hasCustomPrompt="1"/>
          </p:nvPr>
        </p:nvSpPr>
        <p:spPr>
          <a:xfrm>
            <a:off x="468313" y="1772816"/>
            <a:ext cx="5255815" cy="3816424"/>
          </a:xfrm>
          <a:prstGeom prst="rect">
            <a:avLst/>
          </a:prstGeom>
        </p:spPr>
        <p:txBody>
          <a:bodyPr vert="horz"/>
          <a:lstStyle>
            <a:lvl1pPr>
              <a:defRPr sz="1800" b="0" baseline="0"/>
            </a:lvl1pPr>
            <a:lvl2pPr marL="742950" indent="-285750">
              <a:buClr>
                <a:srgbClr val="332D7C"/>
              </a:buClr>
              <a:buFont typeface="Wingdings" charset="2"/>
              <a:buChar char="§"/>
              <a:defRPr sz="1800"/>
            </a:lvl2pPr>
            <a:lvl3pPr marL="1143000" indent="-228600">
              <a:buClr>
                <a:srgbClr val="332D7C"/>
              </a:buClr>
              <a:buFont typeface="Lucida Grande"/>
              <a:buChar char="-"/>
              <a:defRPr sz="1800"/>
            </a:lvl3pPr>
            <a:lvl4pPr marL="1657350" marR="0" indent="-285750" algn="l" defTabSz="914400" rtl="0" eaLnBrk="1" fontAlgn="auto" latinLnBrk="0" hangingPunct="1">
              <a:lnSpc>
                <a:spcPct val="100000"/>
              </a:lnSpc>
              <a:spcBef>
                <a:spcPct val="20000"/>
              </a:spcBef>
              <a:spcAft>
                <a:spcPts val="0"/>
              </a:spcAft>
              <a:buClr>
                <a:srgbClr val="332D7C"/>
              </a:buClr>
              <a:buSzPct val="100000"/>
              <a:buFont typeface="Lucida Grande"/>
              <a:buChar char="-"/>
              <a:tabLst/>
              <a:defRPr sz="1800" baseline="0"/>
            </a:lvl4pPr>
            <a:lvl5pPr marL="2114550" indent="-285750">
              <a:buClr>
                <a:srgbClr val="332D7C"/>
              </a:buClr>
              <a:buFont typeface="Lucida Grande"/>
              <a:buChar char="-"/>
              <a:defRPr sz="1800"/>
            </a:lvl5pPr>
          </a:lstStyle>
          <a:p>
            <a:pPr lvl="0"/>
            <a:r>
              <a:rPr lang="en-GB" dirty="0"/>
              <a:t>Click to edit slide text</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2" name="Picture 1" descr="Care-At-Home.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28184" y="2821982"/>
            <a:ext cx="3166605" cy="3199306"/>
          </a:xfrm>
          <a:prstGeom prst="rect">
            <a:avLst/>
          </a:prstGeom>
        </p:spPr>
      </p:pic>
      <p:pic>
        <p:nvPicPr>
          <p:cNvPr id="8" name="Picture 7" descr="Footer-Vision.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20936" y="6168631"/>
            <a:ext cx="8471544" cy="716753"/>
          </a:xfrm>
          <a:prstGeom prst="rect">
            <a:avLst/>
          </a:prstGeom>
        </p:spPr>
      </p:pic>
      <p:cxnSp>
        <p:nvCxnSpPr>
          <p:cNvPr id="10" name="Straight Connector 9"/>
          <p:cNvCxnSpPr/>
          <p:nvPr userDrawn="1"/>
        </p:nvCxnSpPr>
        <p:spPr>
          <a:xfrm>
            <a:off x="539552" y="1628800"/>
            <a:ext cx="8064896" cy="0"/>
          </a:xfrm>
          <a:prstGeom prst="line">
            <a:avLst/>
          </a:prstGeom>
          <a:ln w="12700" cmpd="sng">
            <a:solidFill>
              <a:srgbClr val="332D7C"/>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60903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Care at home tin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rgbClr val="E6EAF6"/>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Footer-Title-Slide2.png"/>
          <p:cNvPicPr>
            <a:picLocks noChangeAspect="1"/>
          </p:cNvPicPr>
          <p:nvPr userDrawn="1"/>
        </p:nvPicPr>
        <p:blipFill rotWithShape="1">
          <a:blip r:embed="rId2" cstate="print">
            <a:extLst>
              <a:ext uri="{28A0092B-C50C-407E-A947-70E740481C1C}">
                <a14:useLocalDpi xmlns:a14="http://schemas.microsoft.com/office/drawing/2010/main" val="0"/>
              </a:ext>
            </a:extLst>
          </a:blip>
          <a:srcRect b="72484"/>
          <a:stretch/>
        </p:blipFill>
        <p:spPr>
          <a:xfrm>
            <a:off x="-3440" y="5841156"/>
            <a:ext cx="9160140" cy="1033777"/>
          </a:xfrm>
          <a:prstGeom prst="rect">
            <a:avLst/>
          </a:prstGeom>
        </p:spPr>
      </p:pic>
      <p:pic>
        <p:nvPicPr>
          <p:cNvPr id="8" name="Picture 7" descr="Walsall-Healthcare-NHS-Trust-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90872" y="332656"/>
            <a:ext cx="3229600" cy="542573"/>
          </a:xfrm>
          <a:prstGeom prst="rect">
            <a:avLst/>
          </a:prstGeom>
        </p:spPr>
      </p:pic>
      <p:sp>
        <p:nvSpPr>
          <p:cNvPr id="11" name="Title 1"/>
          <p:cNvSpPr>
            <a:spLocks noGrp="1"/>
          </p:cNvSpPr>
          <p:nvPr>
            <p:ph type="title" hasCustomPrompt="1"/>
          </p:nvPr>
        </p:nvSpPr>
        <p:spPr>
          <a:xfrm>
            <a:off x="457200" y="1628800"/>
            <a:ext cx="8229600" cy="576064"/>
          </a:xfrm>
          <a:prstGeom prst="rect">
            <a:avLst/>
          </a:prstGeom>
        </p:spPr>
        <p:txBody>
          <a:bodyPr vert="horz"/>
          <a:lstStyle>
            <a:lvl1pPr>
              <a:defRPr sz="2800">
                <a:solidFill>
                  <a:srgbClr val="332D7C"/>
                </a:solidFill>
              </a:defRPr>
            </a:lvl1pPr>
          </a:lstStyle>
          <a:p>
            <a:r>
              <a:rPr lang="en-GB" dirty="0"/>
              <a:t>Click to edit slide title</a:t>
            </a:r>
            <a:endParaRPr lang="en-US" dirty="0"/>
          </a:p>
        </p:txBody>
      </p:sp>
      <p:sp>
        <p:nvSpPr>
          <p:cNvPr id="12" name="Text Placeholder 4"/>
          <p:cNvSpPr>
            <a:spLocks noGrp="1"/>
          </p:cNvSpPr>
          <p:nvPr>
            <p:ph type="body" sz="quarter" idx="10" hasCustomPrompt="1"/>
          </p:nvPr>
        </p:nvSpPr>
        <p:spPr>
          <a:xfrm>
            <a:off x="468313" y="2348880"/>
            <a:ext cx="8207375" cy="3312368"/>
          </a:xfrm>
          <a:prstGeom prst="rect">
            <a:avLst/>
          </a:prstGeom>
        </p:spPr>
        <p:txBody>
          <a:bodyPr vert="horz"/>
          <a:lstStyle>
            <a:lvl1pPr>
              <a:defRPr sz="1800" b="0" baseline="0"/>
            </a:lvl1pPr>
            <a:lvl2pPr marL="742950" indent="-285750">
              <a:buClr>
                <a:srgbClr val="332D7C"/>
              </a:buClr>
              <a:buFont typeface="Wingdings" charset="2"/>
              <a:buChar char="§"/>
              <a:defRPr sz="1800"/>
            </a:lvl2pPr>
            <a:lvl3pPr marL="1143000" indent="-228600">
              <a:buClr>
                <a:srgbClr val="332D7C"/>
              </a:buClr>
              <a:buFont typeface="Lucida Grande"/>
              <a:buChar char="-"/>
              <a:defRPr sz="1800"/>
            </a:lvl3pPr>
            <a:lvl4pPr marL="1657350" marR="0" indent="-285750" algn="l" defTabSz="914400" rtl="0" eaLnBrk="1" fontAlgn="auto" latinLnBrk="0" hangingPunct="1">
              <a:lnSpc>
                <a:spcPct val="100000"/>
              </a:lnSpc>
              <a:spcBef>
                <a:spcPct val="20000"/>
              </a:spcBef>
              <a:spcAft>
                <a:spcPts val="0"/>
              </a:spcAft>
              <a:buClr>
                <a:srgbClr val="332D7C"/>
              </a:buClr>
              <a:buSzPct val="100000"/>
              <a:buFont typeface="Lucida Grande"/>
              <a:buChar char="-"/>
              <a:tabLst/>
              <a:defRPr sz="1800" baseline="0"/>
            </a:lvl4pPr>
            <a:lvl5pPr marL="2114550" indent="-285750">
              <a:buClr>
                <a:srgbClr val="332D7C"/>
              </a:buClr>
              <a:buFont typeface="Lucida Grande"/>
              <a:buChar char="-"/>
              <a:defRPr sz="1800"/>
            </a:lvl5pPr>
          </a:lstStyle>
          <a:p>
            <a:pPr lvl="0"/>
            <a:r>
              <a:rPr lang="en-GB" dirty="0"/>
              <a:t>Click to edit slide text</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14" name="Picture 13" descr="5a.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70136" y="225055"/>
            <a:ext cx="3731324" cy="1248969"/>
          </a:xfrm>
          <a:prstGeom prst="rect">
            <a:avLst/>
          </a:prstGeom>
        </p:spPr>
      </p:pic>
      <p:pic>
        <p:nvPicPr>
          <p:cNvPr id="10" name="Picture 9" descr="Footer-Vision.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20936" y="6168631"/>
            <a:ext cx="8471544" cy="716753"/>
          </a:xfrm>
          <a:prstGeom prst="rect">
            <a:avLst/>
          </a:prstGeom>
        </p:spPr>
      </p:pic>
      <p:cxnSp>
        <p:nvCxnSpPr>
          <p:cNvPr id="13" name="Straight Connector 12"/>
          <p:cNvCxnSpPr/>
          <p:nvPr userDrawn="1"/>
        </p:nvCxnSpPr>
        <p:spPr>
          <a:xfrm>
            <a:off x="539552" y="2204864"/>
            <a:ext cx="8064896" cy="0"/>
          </a:xfrm>
          <a:prstGeom prst="line">
            <a:avLst/>
          </a:prstGeom>
          <a:ln w="12700" cmpd="sng">
            <a:solidFill>
              <a:srgbClr val="332D7C"/>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69152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Partners)">
    <p:spTree>
      <p:nvGrpSpPr>
        <p:cNvPr id="1" name=""/>
        <p:cNvGrpSpPr/>
        <p:nvPr/>
      </p:nvGrpSpPr>
      <p:grpSpPr>
        <a:xfrm>
          <a:off x="0" y="0"/>
          <a:ext cx="0" cy="0"/>
          <a:chOff x="0" y="0"/>
          <a:chExt cx="0" cy="0"/>
        </a:xfrm>
      </p:grpSpPr>
      <p:pic>
        <p:nvPicPr>
          <p:cNvPr id="8" name="Picture 7" descr="Footer-Title-Slide2.png"/>
          <p:cNvPicPr>
            <a:picLocks noChangeAspect="1"/>
          </p:cNvPicPr>
          <p:nvPr userDrawn="1"/>
        </p:nvPicPr>
        <p:blipFill rotWithShape="1">
          <a:blip r:embed="rId2" cstate="print">
            <a:extLst>
              <a:ext uri="{28A0092B-C50C-407E-A947-70E740481C1C}">
                <a14:useLocalDpi xmlns:a14="http://schemas.microsoft.com/office/drawing/2010/main" val="0"/>
              </a:ext>
            </a:extLst>
          </a:blip>
          <a:srcRect b="72484"/>
          <a:stretch/>
        </p:blipFill>
        <p:spPr>
          <a:xfrm>
            <a:off x="-3440" y="5841156"/>
            <a:ext cx="9160140" cy="1033777"/>
          </a:xfrm>
          <a:prstGeom prst="rect">
            <a:avLst/>
          </a:prstGeom>
        </p:spPr>
      </p:pic>
      <p:sp>
        <p:nvSpPr>
          <p:cNvPr id="5" name="Title 1"/>
          <p:cNvSpPr>
            <a:spLocks noGrp="1"/>
          </p:cNvSpPr>
          <p:nvPr>
            <p:ph type="title" hasCustomPrompt="1"/>
          </p:nvPr>
        </p:nvSpPr>
        <p:spPr>
          <a:xfrm>
            <a:off x="457200" y="1052736"/>
            <a:ext cx="8229600" cy="576064"/>
          </a:xfrm>
          <a:prstGeom prst="rect">
            <a:avLst/>
          </a:prstGeom>
        </p:spPr>
        <p:txBody>
          <a:bodyPr vert="horz"/>
          <a:lstStyle>
            <a:lvl1pPr>
              <a:defRPr sz="2800">
                <a:solidFill>
                  <a:srgbClr val="332D7C"/>
                </a:solidFill>
              </a:defRPr>
            </a:lvl1pPr>
          </a:lstStyle>
          <a:p>
            <a:r>
              <a:rPr lang="en-GB" dirty="0"/>
              <a:t>Click to edit slide title</a:t>
            </a:r>
            <a:endParaRPr lang="en-US" dirty="0"/>
          </a:p>
        </p:txBody>
      </p:sp>
      <p:sp>
        <p:nvSpPr>
          <p:cNvPr id="7" name="Text Placeholder 4"/>
          <p:cNvSpPr>
            <a:spLocks noGrp="1"/>
          </p:cNvSpPr>
          <p:nvPr>
            <p:ph type="body" sz="quarter" idx="10" hasCustomPrompt="1"/>
          </p:nvPr>
        </p:nvSpPr>
        <p:spPr>
          <a:xfrm>
            <a:off x="468313" y="1772816"/>
            <a:ext cx="5255815" cy="3816424"/>
          </a:xfrm>
          <a:prstGeom prst="rect">
            <a:avLst/>
          </a:prstGeom>
        </p:spPr>
        <p:txBody>
          <a:bodyPr vert="horz"/>
          <a:lstStyle>
            <a:lvl1pPr>
              <a:defRPr sz="1800" b="0" baseline="0"/>
            </a:lvl1pPr>
            <a:lvl2pPr marL="742950" indent="-285750">
              <a:buClr>
                <a:srgbClr val="332D7C"/>
              </a:buClr>
              <a:buFont typeface="Wingdings" charset="2"/>
              <a:buChar char="§"/>
              <a:defRPr sz="1800"/>
            </a:lvl2pPr>
            <a:lvl3pPr marL="1143000" indent="-228600">
              <a:buClr>
                <a:srgbClr val="332D7C"/>
              </a:buClr>
              <a:buFont typeface="Lucida Grande"/>
              <a:buChar char="-"/>
              <a:defRPr sz="1800"/>
            </a:lvl3pPr>
            <a:lvl4pPr marL="1657350" marR="0" indent="-285750" algn="l" defTabSz="914400" rtl="0" eaLnBrk="1" fontAlgn="auto" latinLnBrk="0" hangingPunct="1">
              <a:lnSpc>
                <a:spcPct val="100000"/>
              </a:lnSpc>
              <a:spcBef>
                <a:spcPct val="20000"/>
              </a:spcBef>
              <a:spcAft>
                <a:spcPts val="0"/>
              </a:spcAft>
              <a:buClr>
                <a:srgbClr val="332D7C"/>
              </a:buClr>
              <a:buSzPct val="100000"/>
              <a:buFont typeface="Lucida Grande"/>
              <a:buChar char="-"/>
              <a:tabLst/>
              <a:defRPr sz="1800" baseline="0"/>
            </a:lvl4pPr>
            <a:lvl5pPr marL="2114550" indent="-285750">
              <a:buClr>
                <a:srgbClr val="332D7C"/>
              </a:buClr>
              <a:buFont typeface="Lucida Grande"/>
              <a:buChar char="-"/>
              <a:defRPr sz="1800"/>
            </a:lvl5pPr>
          </a:lstStyle>
          <a:p>
            <a:pPr lvl="0"/>
            <a:r>
              <a:rPr lang="en-GB" dirty="0"/>
              <a:t>Click to edit slide text</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2" name="Picture 1" descr="Partners.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28184" y="2852936"/>
            <a:ext cx="3165182" cy="3199306"/>
          </a:xfrm>
          <a:prstGeom prst="rect">
            <a:avLst/>
          </a:prstGeom>
        </p:spPr>
      </p:pic>
      <p:pic>
        <p:nvPicPr>
          <p:cNvPr id="9" name="Picture 8" descr="Footer-Vision.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20936" y="6168631"/>
            <a:ext cx="8471544" cy="716753"/>
          </a:xfrm>
          <a:prstGeom prst="rect">
            <a:avLst/>
          </a:prstGeom>
        </p:spPr>
      </p:pic>
      <p:cxnSp>
        <p:nvCxnSpPr>
          <p:cNvPr id="10" name="Straight Connector 9"/>
          <p:cNvCxnSpPr/>
          <p:nvPr userDrawn="1"/>
        </p:nvCxnSpPr>
        <p:spPr>
          <a:xfrm>
            <a:off x="539552" y="1628800"/>
            <a:ext cx="8064896" cy="0"/>
          </a:xfrm>
          <a:prstGeom prst="line">
            <a:avLst/>
          </a:prstGeom>
          <a:ln w="12700" cmpd="sng">
            <a:solidFill>
              <a:srgbClr val="332D7C"/>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374678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Partners tin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rgbClr val="E5DFE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Footer-Title-Slide2.png"/>
          <p:cNvPicPr>
            <a:picLocks noChangeAspect="1"/>
          </p:cNvPicPr>
          <p:nvPr userDrawn="1"/>
        </p:nvPicPr>
        <p:blipFill rotWithShape="1">
          <a:blip r:embed="rId2" cstate="print">
            <a:extLst>
              <a:ext uri="{28A0092B-C50C-407E-A947-70E740481C1C}">
                <a14:useLocalDpi xmlns:a14="http://schemas.microsoft.com/office/drawing/2010/main" val="0"/>
              </a:ext>
            </a:extLst>
          </a:blip>
          <a:srcRect b="72484"/>
          <a:stretch/>
        </p:blipFill>
        <p:spPr>
          <a:xfrm>
            <a:off x="-3440" y="5841156"/>
            <a:ext cx="9160140" cy="1033777"/>
          </a:xfrm>
          <a:prstGeom prst="rect">
            <a:avLst/>
          </a:prstGeom>
        </p:spPr>
      </p:pic>
      <p:pic>
        <p:nvPicPr>
          <p:cNvPr id="8" name="Picture 7" descr="Walsall-Healthcare-NHS-Trust-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90872" y="332656"/>
            <a:ext cx="3229600" cy="542573"/>
          </a:xfrm>
          <a:prstGeom prst="rect">
            <a:avLst/>
          </a:prstGeom>
        </p:spPr>
      </p:pic>
      <p:sp>
        <p:nvSpPr>
          <p:cNvPr id="11" name="Title 1"/>
          <p:cNvSpPr>
            <a:spLocks noGrp="1"/>
          </p:cNvSpPr>
          <p:nvPr>
            <p:ph type="title" hasCustomPrompt="1"/>
          </p:nvPr>
        </p:nvSpPr>
        <p:spPr>
          <a:xfrm>
            <a:off x="457200" y="1628800"/>
            <a:ext cx="8229600" cy="576064"/>
          </a:xfrm>
          <a:prstGeom prst="rect">
            <a:avLst/>
          </a:prstGeom>
        </p:spPr>
        <p:txBody>
          <a:bodyPr vert="horz"/>
          <a:lstStyle>
            <a:lvl1pPr>
              <a:defRPr sz="2800">
                <a:solidFill>
                  <a:srgbClr val="332D7C"/>
                </a:solidFill>
              </a:defRPr>
            </a:lvl1pPr>
          </a:lstStyle>
          <a:p>
            <a:r>
              <a:rPr lang="en-GB" dirty="0"/>
              <a:t>Click to edit slide title</a:t>
            </a:r>
            <a:endParaRPr lang="en-US" dirty="0"/>
          </a:p>
        </p:txBody>
      </p:sp>
      <p:sp>
        <p:nvSpPr>
          <p:cNvPr id="12" name="Text Placeholder 4"/>
          <p:cNvSpPr>
            <a:spLocks noGrp="1"/>
          </p:cNvSpPr>
          <p:nvPr>
            <p:ph type="body" sz="quarter" idx="10" hasCustomPrompt="1"/>
          </p:nvPr>
        </p:nvSpPr>
        <p:spPr>
          <a:xfrm>
            <a:off x="468313" y="2348880"/>
            <a:ext cx="8207375" cy="3312368"/>
          </a:xfrm>
          <a:prstGeom prst="rect">
            <a:avLst/>
          </a:prstGeom>
        </p:spPr>
        <p:txBody>
          <a:bodyPr vert="horz"/>
          <a:lstStyle>
            <a:lvl1pPr>
              <a:defRPr sz="1800" b="0" baseline="0"/>
            </a:lvl1pPr>
            <a:lvl2pPr marL="742950" indent="-285750">
              <a:buClr>
                <a:srgbClr val="332D7C"/>
              </a:buClr>
              <a:buFont typeface="Wingdings" charset="2"/>
              <a:buChar char="§"/>
              <a:defRPr sz="1800"/>
            </a:lvl2pPr>
            <a:lvl3pPr marL="1143000" indent="-228600">
              <a:buClr>
                <a:srgbClr val="332D7C"/>
              </a:buClr>
              <a:buFont typeface="Lucida Grande"/>
              <a:buChar char="-"/>
              <a:defRPr sz="1800"/>
            </a:lvl3pPr>
            <a:lvl4pPr marL="1657350" marR="0" indent="-285750" algn="l" defTabSz="914400" rtl="0" eaLnBrk="1" fontAlgn="auto" latinLnBrk="0" hangingPunct="1">
              <a:lnSpc>
                <a:spcPct val="100000"/>
              </a:lnSpc>
              <a:spcBef>
                <a:spcPct val="20000"/>
              </a:spcBef>
              <a:spcAft>
                <a:spcPts val="0"/>
              </a:spcAft>
              <a:buClr>
                <a:srgbClr val="332D7C"/>
              </a:buClr>
              <a:buSzPct val="100000"/>
              <a:buFont typeface="Lucida Grande"/>
              <a:buChar char="-"/>
              <a:tabLst/>
              <a:defRPr sz="1800" baseline="0"/>
            </a:lvl4pPr>
            <a:lvl5pPr marL="2114550" indent="-285750">
              <a:buClr>
                <a:srgbClr val="332D7C"/>
              </a:buClr>
              <a:buFont typeface="Lucida Grande"/>
              <a:buChar char="-"/>
              <a:defRPr sz="1800"/>
            </a:lvl5pPr>
          </a:lstStyle>
          <a:p>
            <a:pPr lvl="0"/>
            <a:r>
              <a:rPr lang="en-GB" dirty="0"/>
              <a:t>Click to edit slide text</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14" name="Picture 13" descr="4a.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3528" y="213456"/>
            <a:ext cx="3900001" cy="1221101"/>
          </a:xfrm>
          <a:prstGeom prst="rect">
            <a:avLst/>
          </a:prstGeom>
        </p:spPr>
      </p:pic>
      <p:pic>
        <p:nvPicPr>
          <p:cNvPr id="10" name="Picture 9" descr="Footer-Vision.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20936" y="6168631"/>
            <a:ext cx="8471544" cy="716753"/>
          </a:xfrm>
          <a:prstGeom prst="rect">
            <a:avLst/>
          </a:prstGeom>
        </p:spPr>
      </p:pic>
      <p:cxnSp>
        <p:nvCxnSpPr>
          <p:cNvPr id="13" name="Straight Connector 12"/>
          <p:cNvCxnSpPr/>
          <p:nvPr userDrawn="1"/>
        </p:nvCxnSpPr>
        <p:spPr>
          <a:xfrm>
            <a:off x="539552" y="2204864"/>
            <a:ext cx="8064896" cy="0"/>
          </a:xfrm>
          <a:prstGeom prst="line">
            <a:avLst/>
          </a:prstGeom>
          <a:ln w="12700" cmpd="sng">
            <a:solidFill>
              <a:srgbClr val="332D7C"/>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62950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Resources)">
    <p:spTree>
      <p:nvGrpSpPr>
        <p:cNvPr id="1" name=""/>
        <p:cNvGrpSpPr/>
        <p:nvPr/>
      </p:nvGrpSpPr>
      <p:grpSpPr>
        <a:xfrm>
          <a:off x="0" y="0"/>
          <a:ext cx="0" cy="0"/>
          <a:chOff x="0" y="0"/>
          <a:chExt cx="0" cy="0"/>
        </a:xfrm>
      </p:grpSpPr>
      <p:pic>
        <p:nvPicPr>
          <p:cNvPr id="8" name="Picture 7" descr="Footer-Title-Slide2.png"/>
          <p:cNvPicPr>
            <a:picLocks noChangeAspect="1"/>
          </p:cNvPicPr>
          <p:nvPr userDrawn="1"/>
        </p:nvPicPr>
        <p:blipFill rotWithShape="1">
          <a:blip r:embed="rId2" cstate="print">
            <a:extLst>
              <a:ext uri="{28A0092B-C50C-407E-A947-70E740481C1C}">
                <a14:useLocalDpi xmlns:a14="http://schemas.microsoft.com/office/drawing/2010/main" val="0"/>
              </a:ext>
            </a:extLst>
          </a:blip>
          <a:srcRect b="72484"/>
          <a:stretch/>
        </p:blipFill>
        <p:spPr>
          <a:xfrm>
            <a:off x="-3440" y="5841156"/>
            <a:ext cx="9160140" cy="1033777"/>
          </a:xfrm>
          <a:prstGeom prst="rect">
            <a:avLst/>
          </a:prstGeom>
        </p:spPr>
      </p:pic>
      <p:sp>
        <p:nvSpPr>
          <p:cNvPr id="5" name="Title 1"/>
          <p:cNvSpPr>
            <a:spLocks noGrp="1"/>
          </p:cNvSpPr>
          <p:nvPr>
            <p:ph type="title" hasCustomPrompt="1"/>
          </p:nvPr>
        </p:nvSpPr>
        <p:spPr>
          <a:xfrm>
            <a:off x="457200" y="1052736"/>
            <a:ext cx="8229600" cy="576064"/>
          </a:xfrm>
          <a:prstGeom prst="rect">
            <a:avLst/>
          </a:prstGeom>
        </p:spPr>
        <p:txBody>
          <a:bodyPr vert="horz"/>
          <a:lstStyle>
            <a:lvl1pPr>
              <a:defRPr sz="2800">
                <a:solidFill>
                  <a:srgbClr val="332D7C"/>
                </a:solidFill>
              </a:defRPr>
            </a:lvl1pPr>
          </a:lstStyle>
          <a:p>
            <a:r>
              <a:rPr lang="en-GB" dirty="0"/>
              <a:t>Click to edit slide title</a:t>
            </a:r>
            <a:endParaRPr lang="en-US" dirty="0"/>
          </a:p>
        </p:txBody>
      </p:sp>
      <p:sp>
        <p:nvSpPr>
          <p:cNvPr id="7" name="Text Placeholder 4"/>
          <p:cNvSpPr>
            <a:spLocks noGrp="1"/>
          </p:cNvSpPr>
          <p:nvPr>
            <p:ph type="body" sz="quarter" idx="10" hasCustomPrompt="1"/>
          </p:nvPr>
        </p:nvSpPr>
        <p:spPr>
          <a:xfrm>
            <a:off x="468313" y="1772816"/>
            <a:ext cx="5255815" cy="3816424"/>
          </a:xfrm>
          <a:prstGeom prst="rect">
            <a:avLst/>
          </a:prstGeom>
        </p:spPr>
        <p:txBody>
          <a:bodyPr vert="horz"/>
          <a:lstStyle>
            <a:lvl1pPr>
              <a:defRPr sz="1800" b="0" baseline="0"/>
            </a:lvl1pPr>
            <a:lvl2pPr marL="742950" indent="-285750">
              <a:buClr>
                <a:srgbClr val="332D7C"/>
              </a:buClr>
              <a:buFont typeface="Wingdings" charset="2"/>
              <a:buChar char="§"/>
              <a:defRPr sz="1800"/>
            </a:lvl2pPr>
            <a:lvl3pPr marL="1143000" indent="-228600">
              <a:buClr>
                <a:srgbClr val="332D7C"/>
              </a:buClr>
              <a:buFont typeface="Lucida Grande"/>
              <a:buChar char="-"/>
              <a:defRPr sz="1800"/>
            </a:lvl3pPr>
            <a:lvl4pPr marL="1657350" marR="0" indent="-285750" algn="l" defTabSz="914400" rtl="0" eaLnBrk="1" fontAlgn="auto" latinLnBrk="0" hangingPunct="1">
              <a:lnSpc>
                <a:spcPct val="100000"/>
              </a:lnSpc>
              <a:spcBef>
                <a:spcPct val="20000"/>
              </a:spcBef>
              <a:spcAft>
                <a:spcPts val="0"/>
              </a:spcAft>
              <a:buClr>
                <a:srgbClr val="332D7C"/>
              </a:buClr>
              <a:buSzPct val="100000"/>
              <a:buFont typeface="Lucida Grande"/>
              <a:buChar char="-"/>
              <a:tabLst/>
              <a:defRPr sz="1800" baseline="0"/>
            </a:lvl4pPr>
            <a:lvl5pPr marL="2114550" indent="-285750">
              <a:buClr>
                <a:srgbClr val="332D7C"/>
              </a:buClr>
              <a:buFont typeface="Lucida Grande"/>
              <a:buChar char="-"/>
              <a:defRPr sz="1800"/>
            </a:lvl5pPr>
          </a:lstStyle>
          <a:p>
            <a:pPr lvl="0"/>
            <a:r>
              <a:rPr lang="en-GB" dirty="0"/>
              <a:t>Click to edit slide text</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2" name="Picture 1" descr="Resources.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28184" y="2852936"/>
            <a:ext cx="3166605" cy="3199306"/>
          </a:xfrm>
          <a:prstGeom prst="rect">
            <a:avLst/>
          </a:prstGeom>
        </p:spPr>
      </p:pic>
      <p:pic>
        <p:nvPicPr>
          <p:cNvPr id="9" name="Picture 8" descr="Footer-Vision.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20936" y="6168631"/>
            <a:ext cx="8471544" cy="716753"/>
          </a:xfrm>
          <a:prstGeom prst="rect">
            <a:avLst/>
          </a:prstGeom>
        </p:spPr>
      </p:pic>
      <p:cxnSp>
        <p:nvCxnSpPr>
          <p:cNvPr id="10" name="Straight Connector 9"/>
          <p:cNvCxnSpPr/>
          <p:nvPr userDrawn="1"/>
        </p:nvCxnSpPr>
        <p:spPr>
          <a:xfrm>
            <a:off x="539552" y="1628800"/>
            <a:ext cx="8064896" cy="0"/>
          </a:xfrm>
          <a:prstGeom prst="line">
            <a:avLst/>
          </a:prstGeom>
          <a:ln w="12700" cmpd="sng">
            <a:solidFill>
              <a:srgbClr val="332D7C"/>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84274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Resources tin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rgbClr val="FEECDE"/>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Footer-Title-Slide2.png"/>
          <p:cNvPicPr>
            <a:picLocks noChangeAspect="1"/>
          </p:cNvPicPr>
          <p:nvPr userDrawn="1"/>
        </p:nvPicPr>
        <p:blipFill rotWithShape="1">
          <a:blip r:embed="rId2" cstate="print">
            <a:extLst>
              <a:ext uri="{28A0092B-C50C-407E-A947-70E740481C1C}">
                <a14:useLocalDpi xmlns:a14="http://schemas.microsoft.com/office/drawing/2010/main" val="0"/>
              </a:ext>
            </a:extLst>
          </a:blip>
          <a:srcRect b="72484"/>
          <a:stretch/>
        </p:blipFill>
        <p:spPr>
          <a:xfrm>
            <a:off x="-3440" y="5841156"/>
            <a:ext cx="9160140" cy="1033777"/>
          </a:xfrm>
          <a:prstGeom prst="rect">
            <a:avLst/>
          </a:prstGeom>
        </p:spPr>
      </p:pic>
      <p:pic>
        <p:nvPicPr>
          <p:cNvPr id="8" name="Picture 7" descr="Walsall-Healthcare-NHS-Trust-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90872" y="332656"/>
            <a:ext cx="3229600" cy="542573"/>
          </a:xfrm>
          <a:prstGeom prst="rect">
            <a:avLst/>
          </a:prstGeom>
        </p:spPr>
      </p:pic>
      <p:sp>
        <p:nvSpPr>
          <p:cNvPr id="10" name="Title 1"/>
          <p:cNvSpPr>
            <a:spLocks noGrp="1"/>
          </p:cNvSpPr>
          <p:nvPr>
            <p:ph type="title" hasCustomPrompt="1"/>
          </p:nvPr>
        </p:nvSpPr>
        <p:spPr>
          <a:xfrm>
            <a:off x="457200" y="1628800"/>
            <a:ext cx="8229600" cy="576064"/>
          </a:xfrm>
          <a:prstGeom prst="rect">
            <a:avLst/>
          </a:prstGeom>
        </p:spPr>
        <p:txBody>
          <a:bodyPr vert="horz"/>
          <a:lstStyle>
            <a:lvl1pPr>
              <a:defRPr sz="2800">
                <a:solidFill>
                  <a:srgbClr val="332D7C"/>
                </a:solidFill>
              </a:defRPr>
            </a:lvl1pPr>
          </a:lstStyle>
          <a:p>
            <a:r>
              <a:rPr lang="en-GB" dirty="0"/>
              <a:t>Click to edit slide title</a:t>
            </a:r>
            <a:endParaRPr lang="en-US" dirty="0"/>
          </a:p>
        </p:txBody>
      </p:sp>
      <p:sp>
        <p:nvSpPr>
          <p:cNvPr id="11" name="Text Placeholder 4"/>
          <p:cNvSpPr>
            <a:spLocks noGrp="1"/>
          </p:cNvSpPr>
          <p:nvPr>
            <p:ph type="body" sz="quarter" idx="10" hasCustomPrompt="1"/>
          </p:nvPr>
        </p:nvSpPr>
        <p:spPr>
          <a:xfrm>
            <a:off x="468313" y="2348880"/>
            <a:ext cx="8207375" cy="3312368"/>
          </a:xfrm>
          <a:prstGeom prst="rect">
            <a:avLst/>
          </a:prstGeom>
        </p:spPr>
        <p:txBody>
          <a:bodyPr vert="horz"/>
          <a:lstStyle>
            <a:lvl1pPr>
              <a:defRPr sz="1800" b="0" baseline="0"/>
            </a:lvl1pPr>
            <a:lvl2pPr marL="742950" indent="-285750">
              <a:buClr>
                <a:srgbClr val="332D7C"/>
              </a:buClr>
              <a:buFont typeface="Wingdings" charset="2"/>
              <a:buChar char="§"/>
              <a:defRPr sz="1800"/>
            </a:lvl2pPr>
            <a:lvl3pPr marL="1143000" indent="-228600">
              <a:buClr>
                <a:srgbClr val="332D7C"/>
              </a:buClr>
              <a:buFont typeface="Lucida Grande"/>
              <a:buChar char="-"/>
              <a:defRPr sz="1800"/>
            </a:lvl3pPr>
            <a:lvl4pPr marL="1657350" marR="0" indent="-285750" algn="l" defTabSz="914400" rtl="0" eaLnBrk="1" fontAlgn="auto" latinLnBrk="0" hangingPunct="1">
              <a:lnSpc>
                <a:spcPct val="100000"/>
              </a:lnSpc>
              <a:spcBef>
                <a:spcPct val="20000"/>
              </a:spcBef>
              <a:spcAft>
                <a:spcPts val="0"/>
              </a:spcAft>
              <a:buClr>
                <a:srgbClr val="332D7C"/>
              </a:buClr>
              <a:buSzPct val="100000"/>
              <a:buFont typeface="Lucida Grande"/>
              <a:buChar char="-"/>
              <a:tabLst/>
              <a:defRPr sz="1800" baseline="0"/>
            </a:lvl4pPr>
            <a:lvl5pPr marL="2114550" indent="-285750">
              <a:buClr>
                <a:srgbClr val="332D7C"/>
              </a:buClr>
              <a:buFont typeface="Lucida Grande"/>
              <a:buChar char="-"/>
              <a:defRPr sz="1800"/>
            </a:lvl5pPr>
          </a:lstStyle>
          <a:p>
            <a:pPr lvl="0"/>
            <a:r>
              <a:rPr lang="en-GB" dirty="0"/>
              <a:t>Click to edit slide text</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13" name="Picture 12" descr="2a.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3528" y="209236"/>
            <a:ext cx="3931926" cy="1242480"/>
          </a:xfrm>
          <a:prstGeom prst="rect">
            <a:avLst/>
          </a:prstGeom>
        </p:spPr>
      </p:pic>
      <p:pic>
        <p:nvPicPr>
          <p:cNvPr id="12" name="Picture 11" descr="Footer-Vision.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20936" y="6168631"/>
            <a:ext cx="8471544" cy="716753"/>
          </a:xfrm>
          <a:prstGeom prst="rect">
            <a:avLst/>
          </a:prstGeom>
        </p:spPr>
      </p:pic>
      <p:cxnSp>
        <p:nvCxnSpPr>
          <p:cNvPr id="14" name="Straight Connector 13"/>
          <p:cNvCxnSpPr/>
          <p:nvPr userDrawn="1"/>
        </p:nvCxnSpPr>
        <p:spPr>
          <a:xfrm>
            <a:off x="539552" y="2204864"/>
            <a:ext cx="8064896" cy="0"/>
          </a:xfrm>
          <a:prstGeom prst="line">
            <a:avLst/>
          </a:prstGeom>
          <a:ln w="12700" cmpd="sng">
            <a:solidFill>
              <a:srgbClr val="332D7C"/>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899790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Safe, high quality care)">
    <p:spTree>
      <p:nvGrpSpPr>
        <p:cNvPr id="1" name=""/>
        <p:cNvGrpSpPr/>
        <p:nvPr/>
      </p:nvGrpSpPr>
      <p:grpSpPr>
        <a:xfrm>
          <a:off x="0" y="0"/>
          <a:ext cx="0" cy="0"/>
          <a:chOff x="0" y="0"/>
          <a:chExt cx="0" cy="0"/>
        </a:xfrm>
      </p:grpSpPr>
      <p:pic>
        <p:nvPicPr>
          <p:cNvPr id="8" name="Picture 7" descr="Footer-Title-Slide2.png"/>
          <p:cNvPicPr>
            <a:picLocks noChangeAspect="1"/>
          </p:cNvPicPr>
          <p:nvPr userDrawn="1"/>
        </p:nvPicPr>
        <p:blipFill rotWithShape="1">
          <a:blip r:embed="rId2" cstate="print">
            <a:extLst>
              <a:ext uri="{28A0092B-C50C-407E-A947-70E740481C1C}">
                <a14:useLocalDpi xmlns:a14="http://schemas.microsoft.com/office/drawing/2010/main" val="0"/>
              </a:ext>
            </a:extLst>
          </a:blip>
          <a:srcRect b="72484"/>
          <a:stretch/>
        </p:blipFill>
        <p:spPr>
          <a:xfrm>
            <a:off x="-3440" y="5841156"/>
            <a:ext cx="9160140" cy="1033777"/>
          </a:xfrm>
          <a:prstGeom prst="rect">
            <a:avLst/>
          </a:prstGeom>
        </p:spPr>
      </p:pic>
      <p:sp>
        <p:nvSpPr>
          <p:cNvPr id="5" name="Title 1"/>
          <p:cNvSpPr txBox="1">
            <a:spLocks/>
          </p:cNvSpPr>
          <p:nvPr userDrawn="1"/>
        </p:nvSpPr>
        <p:spPr>
          <a:xfrm>
            <a:off x="457200" y="1052736"/>
            <a:ext cx="8229600" cy="576064"/>
          </a:xfrm>
          <a:prstGeom prst="rect">
            <a:avLst/>
          </a:prstGeom>
        </p:spPr>
        <p:txBody>
          <a:bodyPr vert="horz"/>
          <a:lstStyle>
            <a:lvl1pPr algn="l" defTabSz="914400" rtl="0" eaLnBrk="1" latinLnBrk="0" hangingPunct="1">
              <a:spcBef>
                <a:spcPct val="0"/>
              </a:spcBef>
              <a:buNone/>
              <a:defRPr sz="2800" b="1" kern="1200">
                <a:solidFill>
                  <a:srgbClr val="332D7C"/>
                </a:solidFill>
                <a:latin typeface="+mj-lt"/>
                <a:ea typeface="+mj-ea"/>
                <a:cs typeface="+mj-cs"/>
              </a:defRPr>
            </a:lvl1pPr>
          </a:lstStyle>
          <a:p>
            <a:r>
              <a:rPr lang="en-GB" dirty="0"/>
              <a:t>Click to edit slide title</a:t>
            </a:r>
            <a:endParaRPr lang="en-US" dirty="0"/>
          </a:p>
        </p:txBody>
      </p:sp>
      <p:sp>
        <p:nvSpPr>
          <p:cNvPr id="7" name="Text Placeholder 4"/>
          <p:cNvSpPr>
            <a:spLocks noGrp="1"/>
          </p:cNvSpPr>
          <p:nvPr>
            <p:ph type="body" sz="quarter" idx="10" hasCustomPrompt="1"/>
          </p:nvPr>
        </p:nvSpPr>
        <p:spPr>
          <a:xfrm>
            <a:off x="468313" y="1772816"/>
            <a:ext cx="5255815" cy="3816424"/>
          </a:xfrm>
          <a:prstGeom prst="rect">
            <a:avLst/>
          </a:prstGeom>
        </p:spPr>
        <p:txBody>
          <a:bodyPr vert="horz"/>
          <a:lstStyle>
            <a:lvl1pPr>
              <a:defRPr sz="1800" b="0" baseline="0"/>
            </a:lvl1pPr>
            <a:lvl2pPr marL="742950" indent="-285750">
              <a:buClr>
                <a:srgbClr val="332D7C"/>
              </a:buClr>
              <a:buFont typeface="Wingdings" charset="2"/>
              <a:buChar char="§"/>
              <a:defRPr sz="1800"/>
            </a:lvl2pPr>
            <a:lvl3pPr marL="1143000" indent="-228600">
              <a:buClr>
                <a:srgbClr val="332D7C"/>
              </a:buClr>
              <a:buFont typeface="Lucida Grande"/>
              <a:buChar char="-"/>
              <a:defRPr sz="1800"/>
            </a:lvl3pPr>
            <a:lvl4pPr marL="1657350" marR="0" indent="-285750" algn="l" defTabSz="914400" rtl="0" eaLnBrk="1" fontAlgn="auto" latinLnBrk="0" hangingPunct="1">
              <a:lnSpc>
                <a:spcPct val="100000"/>
              </a:lnSpc>
              <a:spcBef>
                <a:spcPct val="20000"/>
              </a:spcBef>
              <a:spcAft>
                <a:spcPts val="0"/>
              </a:spcAft>
              <a:buClr>
                <a:srgbClr val="332D7C"/>
              </a:buClr>
              <a:buSzPct val="100000"/>
              <a:buFont typeface="Lucida Grande"/>
              <a:buChar char="-"/>
              <a:tabLst/>
              <a:defRPr sz="1800" baseline="0"/>
            </a:lvl4pPr>
            <a:lvl5pPr marL="2114550" indent="-285750">
              <a:buClr>
                <a:srgbClr val="332D7C"/>
              </a:buClr>
              <a:buFont typeface="Lucida Grande"/>
              <a:buChar char="-"/>
              <a:defRPr sz="1800"/>
            </a:lvl5pPr>
          </a:lstStyle>
          <a:p>
            <a:pPr lvl="0"/>
            <a:r>
              <a:rPr lang="en-GB" dirty="0"/>
              <a:t>Click to edit slide text</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11" name="Picture 10" descr="Walsall-Healthcare-NHS-Trust-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90872" y="332656"/>
            <a:ext cx="3229600" cy="542573"/>
          </a:xfrm>
          <a:prstGeom prst="rect">
            <a:avLst/>
          </a:prstGeom>
        </p:spPr>
      </p:pic>
      <p:pic>
        <p:nvPicPr>
          <p:cNvPr id="2" name="Picture 1" descr="Safe-High-Quality-Care.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228184" y="2821982"/>
            <a:ext cx="3163760" cy="3199306"/>
          </a:xfrm>
          <a:prstGeom prst="rect">
            <a:avLst/>
          </a:prstGeom>
        </p:spPr>
      </p:pic>
      <p:pic>
        <p:nvPicPr>
          <p:cNvPr id="9" name="Picture 8" descr="Footer-Vision.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20936" y="6168631"/>
            <a:ext cx="8471544" cy="716753"/>
          </a:xfrm>
          <a:prstGeom prst="rect">
            <a:avLst/>
          </a:prstGeom>
        </p:spPr>
      </p:pic>
      <p:cxnSp>
        <p:nvCxnSpPr>
          <p:cNvPr id="10" name="Straight Connector 9"/>
          <p:cNvCxnSpPr/>
          <p:nvPr userDrawn="1"/>
        </p:nvCxnSpPr>
        <p:spPr>
          <a:xfrm>
            <a:off x="539552" y="1628800"/>
            <a:ext cx="8064896" cy="0"/>
          </a:xfrm>
          <a:prstGeom prst="line">
            <a:avLst/>
          </a:prstGeom>
          <a:ln w="12700" cmpd="sng">
            <a:solidFill>
              <a:srgbClr val="332D7C"/>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59409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Walsall-Healthcare-NHS-Trust-logo.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590872" y="332656"/>
            <a:ext cx="3229600" cy="542573"/>
          </a:xfrm>
          <a:prstGeom prst="rect">
            <a:avLst/>
          </a:prstGeom>
        </p:spPr>
      </p:pic>
    </p:spTree>
    <p:extLst>
      <p:ext uri="{BB962C8B-B14F-4D97-AF65-F5344CB8AC3E}">
        <p14:creationId xmlns:p14="http://schemas.microsoft.com/office/powerpoint/2010/main" val="385759959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5" r:id="rId3"/>
    <p:sldLayoutId id="2147483672" r:id="rId4"/>
    <p:sldLayoutId id="2147483666" r:id="rId5"/>
    <p:sldLayoutId id="2147483673" r:id="rId6"/>
    <p:sldLayoutId id="2147483669" r:id="rId7"/>
    <p:sldLayoutId id="2147483674" r:id="rId8"/>
    <p:sldLayoutId id="2147483670" r:id="rId9"/>
    <p:sldLayoutId id="2147483671" r:id="rId10"/>
    <p:sldLayoutId id="2147483667" r:id="rId11"/>
    <p:sldLayoutId id="2147483675" r:id="rId12"/>
    <p:sldLayoutId id="2147483668" r:id="rId13"/>
    <p:sldLayoutId id="2147483664" r:id="rId14"/>
    <p:sldLayoutId id="2147483676" r:id="rId15"/>
    <p:sldLayoutId id="2147483677" r:id="rId16"/>
  </p:sldLayoutIdLst>
  <p:hf sldNum="0" hdr="0" ftr="0" dt="0"/>
  <p:txStyles>
    <p:titleStyle>
      <a:lvl1pPr algn="l" defTabSz="914400" rtl="0" eaLnBrk="1" latinLnBrk="0" hangingPunct="1">
        <a:spcBef>
          <a:spcPct val="0"/>
        </a:spcBef>
        <a:buNone/>
        <a:defRPr sz="4400" b="1" kern="1200">
          <a:solidFill>
            <a:srgbClr val="2157A3"/>
          </a:solidFill>
          <a:latin typeface="+mj-lt"/>
          <a:ea typeface="+mj-ea"/>
          <a:cs typeface="+mj-cs"/>
        </a:defRPr>
      </a:lvl1pPr>
    </p:titleStyle>
    <p:bodyStyle>
      <a:lvl1pPr marL="0" indent="0" algn="l" defTabSz="914400" rtl="0" eaLnBrk="1" latinLnBrk="0" hangingPunct="1">
        <a:spcBef>
          <a:spcPct val="20000"/>
        </a:spcBef>
        <a:buFont typeface="Arial" panose="020B0604020202020204" pitchFamily="34" charset="0"/>
        <a:buNone/>
        <a:defRPr sz="3200" b="1"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1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19.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 Id="rId9" Type="http://schemas.openxmlformats.org/officeDocument/2006/relationships/image" Target="../media/image78.png"/></Relationships>
</file>

<file path=ppt/slides/_rels/slide23.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 Id="rId9" Type="http://schemas.openxmlformats.org/officeDocument/2006/relationships/image" Target="../media/image85.png"/></Relationships>
</file>

<file path=ppt/slides/_rels/slide2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2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4.png"/></Relationships>
</file>

<file path=ppt/slides/_rels/slide33.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2ahUKEwj_gOPqh8DeAhWEL8AKHS9gBSsQjRx6BAgBEAU&amp;url=https://pixabay.com/en/photos/feet/?image_type%3Dvector&amp;psig=AOvVaw3MZNoGMFTM-NWuz4Q_C_gc&amp;ust=1541603790182640"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14.xml"/><Relationship Id="rId5" Type="http://schemas.openxmlformats.org/officeDocument/2006/relationships/hyperlink" Target="https://www.walsallhealthcare.nhs.uk/our-services/school-nursing/parents-and-carers/" TargetMode="External"/><Relationship Id="rId4" Type="http://schemas.openxmlformats.org/officeDocument/2006/relationships/hyperlink" Target="mailto:schoolnursingadmin.walsall@nhs.net"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hyperlink" Target="https://www.google.co.uk/url?sa=i&amp;url=https://en.wikipedia.org/wiki/File:Outline-body.png&amp;psig=AOvVaw2lPaozYGTondtKfYYLYNan&amp;ust=1631796681142000&amp;source=images&amp;cd=vfe&amp;ved=0CAYQjRxqFwoTCKjg2sqCgfMCFQAAAAAdAAAAABAD" TargetMode="External"/><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jpe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340768"/>
            <a:ext cx="8229600" cy="576064"/>
          </a:xfrm>
        </p:spPr>
        <p:txBody>
          <a:bodyPr>
            <a:noAutofit/>
          </a:bodyPr>
          <a:lstStyle/>
          <a:p>
            <a:r>
              <a:rPr lang="en-US" sz="3600" dirty="0"/>
              <a:t>Sleep Support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5362329"/>
            <a:ext cx="2016224" cy="61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100" y="3895824"/>
            <a:ext cx="143954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11960" y="2636912"/>
            <a:ext cx="4463505" cy="2749577"/>
          </a:xfrm>
          <a:prstGeom prst="rect">
            <a:avLst/>
          </a:prstGeom>
        </p:spPr>
      </p:pic>
      <p:sp>
        <p:nvSpPr>
          <p:cNvPr id="3" name="Rectangle 2"/>
          <p:cNvSpPr/>
          <p:nvPr/>
        </p:nvSpPr>
        <p:spPr>
          <a:xfrm>
            <a:off x="467544" y="2051556"/>
            <a:ext cx="3983783" cy="523220"/>
          </a:xfrm>
          <a:prstGeom prst="rect">
            <a:avLst/>
          </a:prstGeom>
        </p:spPr>
        <p:txBody>
          <a:bodyPr wrap="none">
            <a:spAutoFit/>
          </a:bodyPr>
          <a:lstStyle/>
          <a:p>
            <a:r>
              <a:rPr lang="en-GB" sz="2800" dirty="0"/>
              <a:t>Parent/carers workshop</a:t>
            </a:r>
          </a:p>
        </p:txBody>
      </p:sp>
      <p:sp>
        <p:nvSpPr>
          <p:cNvPr id="4" name="Rectangle 3"/>
          <p:cNvSpPr/>
          <p:nvPr/>
        </p:nvSpPr>
        <p:spPr>
          <a:xfrm>
            <a:off x="539552" y="2780928"/>
            <a:ext cx="3446200" cy="369332"/>
          </a:xfrm>
          <a:prstGeom prst="rect">
            <a:avLst/>
          </a:prstGeom>
        </p:spPr>
        <p:txBody>
          <a:bodyPr wrap="none">
            <a:spAutoFit/>
          </a:bodyPr>
          <a:lstStyle/>
          <a:p>
            <a:r>
              <a:rPr lang="en-GB" dirty="0"/>
              <a:t>Walsall School Nursing Service </a:t>
            </a:r>
          </a:p>
        </p:txBody>
      </p:sp>
    </p:spTree>
    <p:extLst>
      <p:ext uri="{BB962C8B-B14F-4D97-AF65-F5344CB8AC3E}">
        <p14:creationId xmlns:p14="http://schemas.microsoft.com/office/powerpoint/2010/main" val="42321125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Melatonin &amp; Cortisol</a:t>
            </a:r>
            <a:br>
              <a:rPr lang="en-US" dirty="0"/>
            </a:br>
            <a:endParaRPr lang="en-GB" dirty="0"/>
          </a:p>
        </p:txBody>
      </p:sp>
      <p:sp>
        <p:nvSpPr>
          <p:cNvPr id="5" name="Text Placeholder 4"/>
          <p:cNvSpPr>
            <a:spLocks noGrp="1"/>
          </p:cNvSpPr>
          <p:nvPr>
            <p:ph type="body" sz="quarter" idx="10"/>
          </p:nvPr>
        </p:nvSpPr>
        <p:spPr/>
        <p:txBody>
          <a:bodyPr/>
          <a:lstStyle/>
          <a:p>
            <a:r>
              <a:rPr lang="en-GB" dirty="0">
                <a:solidFill>
                  <a:schemeClr val="tx2"/>
                </a:solidFill>
              </a:rPr>
              <a:t>Hormone production triggered by change from light     dark or dark       light</a:t>
            </a:r>
          </a:p>
          <a:p>
            <a:endParaRPr lang="en-GB" dirty="0">
              <a:solidFill>
                <a:schemeClr val="tx2"/>
              </a:solidFill>
            </a:endParaRPr>
          </a:p>
          <a:p>
            <a:r>
              <a:rPr lang="en-GB" sz="2000" dirty="0">
                <a:solidFill>
                  <a:schemeClr val="tx2"/>
                </a:solidFill>
              </a:rPr>
              <a:t>Cortisol</a:t>
            </a:r>
          </a:p>
          <a:p>
            <a:pPr marL="342900" indent="-342900">
              <a:buFont typeface="Arial" panose="020B0604020202020204" pitchFamily="34" charset="0"/>
              <a:buChar char="•"/>
            </a:pPr>
            <a:r>
              <a:rPr lang="en-GB" dirty="0">
                <a:solidFill>
                  <a:schemeClr val="tx2"/>
                </a:solidFill>
              </a:rPr>
              <a:t>Wakes us up and inhibits sleep</a:t>
            </a:r>
          </a:p>
          <a:p>
            <a:pPr marL="342900" indent="-342900">
              <a:buFont typeface="Arial" panose="020B0604020202020204" pitchFamily="34" charset="0"/>
              <a:buChar char="•"/>
            </a:pPr>
            <a:r>
              <a:rPr lang="en-GB" dirty="0">
                <a:solidFill>
                  <a:schemeClr val="tx2"/>
                </a:solidFill>
              </a:rPr>
              <a:t>Also produced in response to stress</a:t>
            </a:r>
          </a:p>
          <a:p>
            <a:endParaRPr lang="en-GB" dirty="0">
              <a:solidFill>
                <a:schemeClr val="tx2"/>
              </a:solidFill>
            </a:endParaRPr>
          </a:p>
          <a:p>
            <a:r>
              <a:rPr lang="en-GB" sz="2000" dirty="0">
                <a:solidFill>
                  <a:schemeClr val="tx2"/>
                </a:solidFill>
              </a:rPr>
              <a:t>Melatonin</a:t>
            </a:r>
          </a:p>
          <a:p>
            <a:pPr marL="342900" indent="-342900">
              <a:buFont typeface="Arial" panose="020B0604020202020204" pitchFamily="34" charset="0"/>
              <a:buChar char="•"/>
            </a:pPr>
            <a:r>
              <a:rPr lang="en-GB" sz="2000" dirty="0">
                <a:solidFill>
                  <a:schemeClr val="tx2"/>
                </a:solidFill>
              </a:rPr>
              <a:t>Makes us feel sleepy</a:t>
            </a:r>
          </a:p>
          <a:p>
            <a:pPr marL="342900" indent="-342900">
              <a:buFont typeface="Arial" panose="020B0604020202020204" pitchFamily="34" charset="0"/>
              <a:buChar char="•"/>
            </a:pPr>
            <a:r>
              <a:rPr lang="en-GB" sz="2000" dirty="0">
                <a:solidFill>
                  <a:schemeClr val="tx2"/>
                </a:solidFill>
              </a:rPr>
              <a:t>Can be suppressed or disrupted</a:t>
            </a:r>
          </a:p>
        </p:txBody>
      </p:sp>
      <p:sp>
        <p:nvSpPr>
          <p:cNvPr id="7" name="Right Arrow 6"/>
          <p:cNvSpPr/>
          <p:nvPr/>
        </p:nvSpPr>
        <p:spPr>
          <a:xfrm>
            <a:off x="5760132" y="1930822"/>
            <a:ext cx="216024" cy="720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ight Arrow 7"/>
          <p:cNvSpPr/>
          <p:nvPr/>
        </p:nvSpPr>
        <p:spPr>
          <a:xfrm>
            <a:off x="7380312" y="1935498"/>
            <a:ext cx="216024" cy="720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21" descr="LEM0503clock286">
            <a:extLst>
              <a:ext uri="{FF2B5EF4-FFF2-40B4-BE49-F238E27FC236}">
                <a16:creationId xmlns:a16="http://schemas.microsoft.com/office/drawing/2014/main" id="{C50E839C-4630-4D14-9DB0-CD7B1CD43421}"/>
              </a:ext>
            </a:extLst>
          </p:cNvPr>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56176" y="2996952"/>
            <a:ext cx="1835858" cy="1771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71215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kern="0" dirty="0">
                <a:solidFill>
                  <a:schemeClr val="tx2"/>
                </a:solidFill>
                <a:cs typeface="Arial"/>
              </a:rPr>
              <a:t>Circadian Rhythm</a:t>
            </a:r>
            <a:endParaRPr lang="en-GB" sz="3600" dirty="0">
              <a:solidFill>
                <a:schemeClr val="tx2"/>
              </a:solidFill>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7360" y="2420888"/>
            <a:ext cx="6207107" cy="1679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6622" y="2564904"/>
            <a:ext cx="6296842" cy="1495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p:cNvCxnSpPr/>
          <p:nvPr/>
        </p:nvCxnSpPr>
        <p:spPr>
          <a:xfrm>
            <a:off x="1285299" y="2348880"/>
            <a:ext cx="0" cy="237626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4363450" y="2348880"/>
            <a:ext cx="15875" cy="24447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7430492" y="2285380"/>
            <a:ext cx="53975" cy="25082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2392" y="4725144"/>
            <a:ext cx="78581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051335" y="4802415"/>
            <a:ext cx="659155" cy="369332"/>
          </a:xfrm>
          <a:prstGeom prst="rect">
            <a:avLst/>
          </a:prstGeom>
        </p:spPr>
        <p:txBody>
          <a:bodyPr wrap="none">
            <a:spAutoFit/>
          </a:bodyPr>
          <a:lstStyle/>
          <a:p>
            <a:pPr lvl="0">
              <a:defRPr/>
            </a:pPr>
            <a:r>
              <a:rPr lang="en-GB" b="1" dirty="0">
                <a:solidFill>
                  <a:prstClr val="black"/>
                </a:solidFill>
                <a:effectLst>
                  <a:outerShdw blurRad="38100" dist="38100" dir="2700000" algn="tl">
                    <a:srgbClr val="000000">
                      <a:alpha val="43137"/>
                    </a:srgbClr>
                  </a:outerShdw>
                </a:effectLst>
                <a:latin typeface="Arial" charset="0"/>
                <a:ea typeface="ＭＳ Ｐゴシック" pitchFamily="34" charset="-128"/>
              </a:rPr>
              <a:t>7pm</a:t>
            </a:r>
          </a:p>
        </p:txBody>
      </p:sp>
      <p:sp>
        <p:nvSpPr>
          <p:cNvPr id="6" name="Rectangle 5"/>
          <p:cNvSpPr/>
          <p:nvPr/>
        </p:nvSpPr>
        <p:spPr>
          <a:xfrm>
            <a:off x="7161301" y="4793630"/>
            <a:ext cx="646331" cy="369332"/>
          </a:xfrm>
          <a:prstGeom prst="rect">
            <a:avLst/>
          </a:prstGeom>
        </p:spPr>
        <p:txBody>
          <a:bodyPr wrap="none">
            <a:spAutoFit/>
          </a:bodyPr>
          <a:lstStyle/>
          <a:p>
            <a:pPr lvl="0">
              <a:defRPr/>
            </a:pPr>
            <a:r>
              <a:rPr lang="en-GB" b="1" dirty="0">
                <a:solidFill>
                  <a:prstClr val="black"/>
                </a:solidFill>
                <a:effectLst>
                  <a:outerShdw blurRad="38100" dist="38100" dir="2700000" algn="tl">
                    <a:srgbClr val="000000">
                      <a:alpha val="43137"/>
                    </a:srgbClr>
                  </a:outerShdw>
                </a:effectLst>
                <a:latin typeface="Arial" charset="0"/>
                <a:ea typeface="ＭＳ Ｐゴシック" pitchFamily="34" charset="-128"/>
              </a:rPr>
              <a:t>7am</a:t>
            </a:r>
          </a:p>
        </p:txBody>
      </p:sp>
      <p:sp>
        <p:nvSpPr>
          <p:cNvPr id="9" name="Rectangle 8"/>
          <p:cNvSpPr/>
          <p:nvPr/>
        </p:nvSpPr>
        <p:spPr>
          <a:xfrm>
            <a:off x="2267744" y="5064353"/>
            <a:ext cx="1036255" cy="369332"/>
          </a:xfrm>
          <a:prstGeom prst="rect">
            <a:avLst/>
          </a:prstGeom>
        </p:spPr>
        <p:txBody>
          <a:bodyPr wrap="square">
            <a:spAutoFit/>
          </a:bodyPr>
          <a:lstStyle/>
          <a:p>
            <a:pPr lvl="0">
              <a:defRPr/>
            </a:pPr>
            <a:r>
              <a:rPr lang="en-GB" b="1" dirty="0">
                <a:solidFill>
                  <a:prstClr val="black"/>
                </a:solidFill>
                <a:effectLst>
                  <a:outerShdw blurRad="38100" dist="38100" dir="2700000" algn="tl">
                    <a:srgbClr val="000000">
                      <a:alpha val="43137"/>
                    </a:srgbClr>
                  </a:outerShdw>
                </a:effectLst>
                <a:latin typeface="Arial" charset="0"/>
                <a:ea typeface="ＭＳ Ｐゴシック" pitchFamily="34" charset="-128"/>
              </a:rPr>
              <a:t>AWAKE</a:t>
            </a:r>
          </a:p>
        </p:txBody>
      </p:sp>
      <p:sp>
        <p:nvSpPr>
          <p:cNvPr id="10" name="Rectangle 9"/>
          <p:cNvSpPr/>
          <p:nvPr/>
        </p:nvSpPr>
        <p:spPr>
          <a:xfrm>
            <a:off x="5652120" y="5064353"/>
            <a:ext cx="1107996" cy="369332"/>
          </a:xfrm>
          <a:prstGeom prst="rect">
            <a:avLst/>
          </a:prstGeom>
        </p:spPr>
        <p:txBody>
          <a:bodyPr wrap="none">
            <a:spAutoFit/>
          </a:bodyPr>
          <a:lstStyle/>
          <a:p>
            <a:pPr lvl="0">
              <a:defRPr/>
            </a:pPr>
            <a:r>
              <a:rPr lang="en-GB" b="1" dirty="0">
                <a:solidFill>
                  <a:prstClr val="black"/>
                </a:solidFill>
                <a:effectLst>
                  <a:outerShdw blurRad="38100" dist="38100" dir="2700000" algn="tl">
                    <a:srgbClr val="000000">
                      <a:alpha val="43137"/>
                    </a:srgbClr>
                  </a:outerShdw>
                </a:effectLst>
                <a:latin typeface="Arial" charset="0"/>
                <a:ea typeface="ＭＳ Ｐゴシック" pitchFamily="34" charset="-128"/>
              </a:rPr>
              <a:t>ASLEEP</a:t>
            </a:r>
          </a:p>
        </p:txBody>
      </p:sp>
      <p:sp>
        <p:nvSpPr>
          <p:cNvPr id="11" name="Rectangle 10"/>
          <p:cNvSpPr/>
          <p:nvPr/>
        </p:nvSpPr>
        <p:spPr>
          <a:xfrm>
            <a:off x="1979712" y="2051556"/>
            <a:ext cx="1056700" cy="369332"/>
          </a:xfrm>
          <a:prstGeom prst="rect">
            <a:avLst/>
          </a:prstGeom>
        </p:spPr>
        <p:txBody>
          <a:bodyPr wrap="none">
            <a:spAutoFit/>
          </a:bodyPr>
          <a:lstStyle/>
          <a:p>
            <a:pPr lvl="0">
              <a:spcBef>
                <a:spcPct val="0"/>
              </a:spcBef>
            </a:pPr>
            <a:r>
              <a:rPr lang="en-GB" altLang="en-US" b="1" dirty="0">
                <a:solidFill>
                  <a:srgbClr val="FF0000"/>
                </a:solidFill>
                <a:latin typeface="Arial" pitchFamily="34" charset="0"/>
                <a:ea typeface="MS PGothic" pitchFamily="34" charset="-128"/>
              </a:rPr>
              <a:t>Cortisol</a:t>
            </a:r>
          </a:p>
        </p:txBody>
      </p:sp>
      <p:sp>
        <p:nvSpPr>
          <p:cNvPr id="12" name="Rectangle 11"/>
          <p:cNvSpPr/>
          <p:nvPr/>
        </p:nvSpPr>
        <p:spPr>
          <a:xfrm>
            <a:off x="4572000" y="2195572"/>
            <a:ext cx="1261884" cy="369332"/>
          </a:xfrm>
          <a:prstGeom prst="rect">
            <a:avLst/>
          </a:prstGeom>
        </p:spPr>
        <p:txBody>
          <a:bodyPr wrap="none">
            <a:spAutoFit/>
          </a:bodyPr>
          <a:lstStyle/>
          <a:p>
            <a:pPr lvl="0">
              <a:spcBef>
                <a:spcPct val="0"/>
              </a:spcBef>
            </a:pPr>
            <a:r>
              <a:rPr lang="en-GB" altLang="en-US" b="1" dirty="0">
                <a:solidFill>
                  <a:srgbClr val="4F81BD"/>
                </a:solidFill>
                <a:latin typeface="Arial" pitchFamily="34" charset="0"/>
                <a:ea typeface="MS PGothic" pitchFamily="34" charset="-128"/>
              </a:rPr>
              <a:t>Melatonin</a:t>
            </a:r>
          </a:p>
        </p:txBody>
      </p:sp>
    </p:spTree>
    <p:extLst>
      <p:ext uri="{BB962C8B-B14F-4D97-AF65-F5344CB8AC3E}">
        <p14:creationId xmlns:p14="http://schemas.microsoft.com/office/powerpoint/2010/main" val="30550930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836712"/>
            <a:ext cx="8229600" cy="576064"/>
          </a:xfrm>
        </p:spPr>
        <p:txBody>
          <a:bodyPr/>
          <a:lstStyle/>
          <a:p>
            <a:r>
              <a:rPr lang="en-GB" sz="2600" dirty="0"/>
              <a:t>How do you feel when you don’t get enough sleep?</a:t>
            </a:r>
          </a:p>
        </p:txBody>
      </p:sp>
      <p:sp>
        <p:nvSpPr>
          <p:cNvPr id="3" name="Text Placeholder 2"/>
          <p:cNvSpPr>
            <a:spLocks noGrp="1"/>
          </p:cNvSpPr>
          <p:nvPr>
            <p:ph type="body" sz="quarter" idx="10"/>
          </p:nvPr>
        </p:nvSpPr>
        <p:spPr/>
        <p:txBody>
          <a:bodyPr/>
          <a:lstStyle/>
          <a:p>
            <a:pPr marL="285750" indent="-285750">
              <a:buFont typeface="Arial" panose="020B0604020202020204" pitchFamily="34" charset="0"/>
              <a:buChar char="•"/>
            </a:pPr>
            <a:r>
              <a:rPr lang="en-GB" sz="2400" dirty="0">
                <a:solidFill>
                  <a:schemeClr val="tx2"/>
                </a:solidFill>
              </a:rPr>
              <a:t>Feel worn out, no energy, no motivation</a:t>
            </a:r>
          </a:p>
          <a:p>
            <a:pPr marL="285750" indent="-285750">
              <a:buFont typeface="Arial" panose="020B0604020202020204" pitchFamily="34" charset="0"/>
              <a:buChar char="•"/>
            </a:pPr>
            <a:r>
              <a:rPr lang="en-GB" sz="2400" dirty="0">
                <a:solidFill>
                  <a:schemeClr val="tx2"/>
                </a:solidFill>
              </a:rPr>
              <a:t>Struggle to stay awake when it’s quiet </a:t>
            </a:r>
          </a:p>
          <a:p>
            <a:pPr marL="285750" indent="-285750">
              <a:buFont typeface="Arial" panose="020B0604020202020204" pitchFamily="34" charset="0"/>
              <a:buChar char="•"/>
            </a:pPr>
            <a:r>
              <a:rPr lang="en-GB" sz="2400" dirty="0">
                <a:solidFill>
                  <a:schemeClr val="tx2"/>
                </a:solidFill>
              </a:rPr>
              <a:t>Hard to concentrate</a:t>
            </a:r>
          </a:p>
          <a:p>
            <a:pPr marL="285750" indent="-285750">
              <a:buFont typeface="Arial" panose="020B0604020202020204" pitchFamily="34" charset="0"/>
              <a:buChar char="•"/>
            </a:pPr>
            <a:r>
              <a:rPr lang="en-GB" sz="2400" dirty="0">
                <a:solidFill>
                  <a:schemeClr val="tx2"/>
                </a:solidFill>
              </a:rPr>
              <a:t>Clumsy or accident prone</a:t>
            </a:r>
          </a:p>
          <a:p>
            <a:pPr marL="285750" indent="-285750">
              <a:buFont typeface="Arial" panose="020B0604020202020204" pitchFamily="34" charset="0"/>
              <a:buChar char="•"/>
            </a:pPr>
            <a:r>
              <a:rPr lang="en-GB" sz="2400" dirty="0">
                <a:solidFill>
                  <a:schemeClr val="tx2"/>
                </a:solidFill>
              </a:rPr>
              <a:t>Short temper, no patience, grumpy</a:t>
            </a:r>
          </a:p>
          <a:p>
            <a:pPr marL="285750" indent="-285750">
              <a:buFont typeface="Arial" panose="020B0604020202020204" pitchFamily="34" charset="0"/>
              <a:buChar char="•"/>
            </a:pPr>
            <a:r>
              <a:rPr lang="en-GB" sz="2400" dirty="0">
                <a:solidFill>
                  <a:schemeClr val="tx2"/>
                </a:solidFill>
              </a:rPr>
              <a:t>Impulsive, irrational or bad behaviour</a:t>
            </a:r>
          </a:p>
          <a:p>
            <a:pPr marL="285750" indent="-285750">
              <a:buFont typeface="Arial" panose="020B0604020202020204" pitchFamily="34" charset="0"/>
              <a:buChar char="•"/>
            </a:pPr>
            <a:r>
              <a:rPr lang="en-GB" sz="2400" dirty="0">
                <a:solidFill>
                  <a:schemeClr val="tx2"/>
                </a:solidFill>
              </a:rPr>
              <a:t>Stronger, less controllable emotions</a:t>
            </a:r>
          </a:p>
          <a:p>
            <a:pPr marL="285750" indent="-285750">
              <a:buFont typeface="Arial" panose="020B0604020202020204" pitchFamily="34" charset="0"/>
              <a:buChar char="•"/>
            </a:pPr>
            <a:r>
              <a:rPr lang="en-GB" sz="2400" dirty="0">
                <a:solidFill>
                  <a:schemeClr val="tx2"/>
                </a:solidFill>
              </a:rPr>
              <a:t>Low mood, more anxiety and stress</a:t>
            </a:r>
          </a:p>
        </p:txBody>
      </p:sp>
      <p:pic>
        <p:nvPicPr>
          <p:cNvPr id="4" name="Picture 2">
            <a:extLst>
              <a:ext uri="{FF2B5EF4-FFF2-40B4-BE49-F238E27FC236}">
                <a16:creationId xmlns:a16="http://schemas.microsoft.com/office/drawing/2014/main" id="{83362175-7AA7-1E44-B1EE-96EE89A895FA}"/>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p:blipFill>
        <p:spPr bwMode="auto">
          <a:xfrm>
            <a:off x="6296444" y="2348880"/>
            <a:ext cx="2599784" cy="2599784"/>
          </a:xfrm>
          <a:prstGeom prst="ellipse">
            <a:avLst/>
          </a:prstGeom>
          <a:ln w="9525">
            <a:noFill/>
            <a:miter lim="800000"/>
            <a:headEnd/>
            <a:tailEnd/>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0922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600" dirty="0"/>
              <a:t>Teenage Sleep</a:t>
            </a:r>
          </a:p>
        </p:txBody>
      </p:sp>
      <p:sp>
        <p:nvSpPr>
          <p:cNvPr id="3" name="Text Placeholder 2"/>
          <p:cNvSpPr>
            <a:spLocks noGrp="1"/>
          </p:cNvSpPr>
          <p:nvPr>
            <p:ph type="body" sz="quarter" idx="10"/>
          </p:nvPr>
        </p:nvSpPr>
        <p:spPr/>
        <p:txBody>
          <a:bodyPr/>
          <a:lstStyle/>
          <a:p>
            <a:pPr marL="342900" indent="-342900">
              <a:buFont typeface="Arial" panose="020B0604020202020204" pitchFamily="34" charset="0"/>
              <a:buChar char="•"/>
            </a:pPr>
            <a:r>
              <a:rPr lang="en-GB" sz="2000" dirty="0">
                <a:solidFill>
                  <a:schemeClr val="tx2"/>
                </a:solidFill>
              </a:rPr>
              <a:t>Age 12 – 18 years – “Teenage years”</a:t>
            </a:r>
          </a:p>
          <a:p>
            <a:pPr marL="342900" indent="-342900">
              <a:buFont typeface="Arial" panose="020B0604020202020204" pitchFamily="34" charset="0"/>
              <a:buChar char="•"/>
            </a:pPr>
            <a:r>
              <a:rPr lang="en-GB" sz="2000" dirty="0">
                <a:solidFill>
                  <a:schemeClr val="tx2"/>
                </a:solidFill>
              </a:rPr>
              <a:t>Transition from childhood to adulthood</a:t>
            </a:r>
          </a:p>
          <a:p>
            <a:pPr marL="342900" indent="-342900">
              <a:buFont typeface="Arial" panose="020B0604020202020204" pitchFamily="34" charset="0"/>
              <a:buChar char="•"/>
            </a:pPr>
            <a:r>
              <a:rPr lang="en-GB" sz="2000" dirty="0">
                <a:solidFill>
                  <a:schemeClr val="tx2"/>
                </a:solidFill>
              </a:rPr>
              <a:t>Time of great physiological, emotional, behavioural and social change.</a:t>
            </a:r>
          </a:p>
          <a:p>
            <a:pPr marL="342900" indent="-342900">
              <a:buFont typeface="Arial" panose="020B0604020202020204" pitchFamily="34" charset="0"/>
              <a:buChar char="•"/>
            </a:pPr>
            <a:r>
              <a:rPr lang="en-GB" sz="2000" dirty="0">
                <a:solidFill>
                  <a:schemeClr val="tx2"/>
                </a:solidFill>
              </a:rPr>
              <a:t>Includes changes in sleep</a:t>
            </a:r>
          </a:p>
          <a:p>
            <a:pPr marL="342900" indent="-342900">
              <a:buFont typeface="Arial" panose="020B0604020202020204" pitchFamily="34" charset="0"/>
              <a:buChar char="•"/>
            </a:pPr>
            <a:r>
              <a:rPr lang="en-GB" sz="2000" dirty="0">
                <a:solidFill>
                  <a:schemeClr val="tx2"/>
                </a:solidFill>
              </a:rPr>
              <a:t>Physiological changes</a:t>
            </a:r>
          </a:p>
          <a:p>
            <a:r>
              <a:rPr lang="en-GB" sz="2000" dirty="0">
                <a:solidFill>
                  <a:schemeClr val="tx2"/>
                </a:solidFill>
              </a:rPr>
              <a:t>               - Total sleep time</a:t>
            </a:r>
          </a:p>
          <a:p>
            <a:r>
              <a:rPr lang="en-GB" sz="2000" dirty="0">
                <a:solidFill>
                  <a:schemeClr val="tx2"/>
                </a:solidFill>
              </a:rPr>
              <a:t>               - Average 8-10hrs</a:t>
            </a:r>
          </a:p>
          <a:p>
            <a:r>
              <a:rPr lang="en-GB" sz="2000" dirty="0">
                <a:solidFill>
                  <a:schemeClr val="tx2"/>
                </a:solidFill>
              </a:rPr>
              <a:t>               - Shift to falling asleep later</a:t>
            </a:r>
          </a:p>
          <a:p>
            <a:r>
              <a:rPr lang="en-GB" sz="2000" dirty="0">
                <a:solidFill>
                  <a:schemeClr val="tx2"/>
                </a:solidFill>
              </a:rPr>
              <a:t>               - Wake after sleep onset         </a:t>
            </a:r>
          </a:p>
          <a:p>
            <a:pPr marL="342900" indent="-342900">
              <a:buFont typeface="Wingdings" panose="05000000000000000000" pitchFamily="2" charset="2"/>
              <a:buChar char="v"/>
            </a:pPr>
            <a:endParaRPr lang="en-GB" sz="2000" dirty="0">
              <a:solidFill>
                <a:schemeClr val="tx2"/>
              </a:solidFill>
            </a:endParaRPr>
          </a:p>
        </p:txBody>
      </p:sp>
      <p:pic>
        <p:nvPicPr>
          <p:cNvPr id="4" name="Picture 2">
            <a:extLst>
              <a:ext uri="{FF2B5EF4-FFF2-40B4-BE49-F238E27FC236}">
                <a16:creationId xmlns:a16="http://schemas.microsoft.com/office/drawing/2014/main" id="{70CB4EF3-004B-9C41-A1FE-EBF8736BCC40}"/>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p:blipFill>
        <p:spPr bwMode="auto">
          <a:xfrm>
            <a:off x="5940152" y="3212976"/>
            <a:ext cx="2232248" cy="2251717"/>
          </a:xfrm>
          <a:prstGeom prst="ellipse">
            <a:avLst/>
          </a:prstGeom>
          <a:ln w="9525">
            <a:noFill/>
            <a:miter lim="800000"/>
            <a:headEnd/>
            <a:tailEnd/>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31478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pPr algn="ctr"/>
            <a:endParaRPr lang="en-GB" dirty="0"/>
          </a:p>
          <a:p>
            <a:pPr algn="ctr"/>
            <a:endParaRPr lang="en-GB" dirty="0"/>
          </a:p>
          <a:p>
            <a:pPr algn="ctr"/>
            <a:endParaRPr lang="en-GB" dirty="0"/>
          </a:p>
          <a:p>
            <a:pPr algn="ctr"/>
            <a:endParaRPr lang="en-GB" dirty="0"/>
          </a:p>
          <a:p>
            <a:pPr algn="ctr"/>
            <a:r>
              <a:rPr lang="en-GB" sz="4400" dirty="0">
                <a:solidFill>
                  <a:schemeClr val="tx2"/>
                </a:solidFill>
              </a:rPr>
              <a:t>How to get a good night sleep</a:t>
            </a:r>
          </a:p>
        </p:txBody>
      </p:sp>
    </p:spTree>
    <p:extLst>
      <p:ext uri="{BB962C8B-B14F-4D97-AF65-F5344CB8AC3E}">
        <p14:creationId xmlns:p14="http://schemas.microsoft.com/office/powerpoint/2010/main" val="10056877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During the day</a:t>
            </a:r>
          </a:p>
        </p:txBody>
      </p:sp>
      <p:sp>
        <p:nvSpPr>
          <p:cNvPr id="3" name="Text Placeholder 2"/>
          <p:cNvSpPr>
            <a:spLocks noGrp="1"/>
          </p:cNvSpPr>
          <p:nvPr>
            <p:ph type="body" sz="quarter" idx="10"/>
          </p:nvPr>
        </p:nvSpPr>
        <p:spPr/>
        <p:txBody>
          <a:bodyPr/>
          <a:lstStyle/>
          <a:p>
            <a:pPr marL="342900" indent="-342900">
              <a:buFont typeface="Arial" panose="020B0604020202020204" pitchFamily="34" charset="0"/>
              <a:buChar char="•"/>
            </a:pPr>
            <a:r>
              <a:rPr lang="en-GB" sz="2400" dirty="0">
                <a:solidFill>
                  <a:schemeClr val="tx2"/>
                </a:solidFill>
              </a:rPr>
              <a:t>Get out into the natural light for at least 30 minutes, as early as possible.</a:t>
            </a:r>
          </a:p>
          <a:p>
            <a:pPr marL="342900" indent="-342900">
              <a:buFont typeface="Arial" panose="020B0604020202020204" pitchFamily="34" charset="0"/>
              <a:buChar char="•"/>
            </a:pPr>
            <a:r>
              <a:rPr lang="en-GB" sz="2400" dirty="0">
                <a:solidFill>
                  <a:schemeClr val="tx2"/>
                </a:solidFill>
              </a:rPr>
              <a:t>Avoid too many caffeine-based drinks</a:t>
            </a:r>
          </a:p>
          <a:p>
            <a:pPr marL="342900" indent="-342900">
              <a:buFont typeface="Arial" panose="020B0604020202020204" pitchFamily="34" charset="0"/>
              <a:buChar char="•"/>
            </a:pPr>
            <a:r>
              <a:rPr lang="en-GB" sz="2400" dirty="0">
                <a:solidFill>
                  <a:schemeClr val="tx2"/>
                </a:solidFill>
              </a:rPr>
              <a:t>Find ways of dealing with stress or anxiety </a:t>
            </a:r>
          </a:p>
          <a:p>
            <a:pPr marL="342900" indent="-342900">
              <a:buFont typeface="Arial" panose="020B0604020202020204" pitchFamily="34" charset="0"/>
              <a:buChar char="•"/>
            </a:pPr>
            <a:r>
              <a:rPr lang="en-GB" sz="2400" dirty="0">
                <a:solidFill>
                  <a:schemeClr val="tx2"/>
                </a:solidFill>
              </a:rPr>
              <a:t>Avoid having a nap during the day</a:t>
            </a:r>
          </a:p>
          <a:p>
            <a:pPr marL="342900" indent="-342900">
              <a:buFont typeface="Arial" panose="020B0604020202020204" pitchFamily="34" charset="0"/>
              <a:buChar char="•"/>
            </a:pPr>
            <a:r>
              <a:rPr lang="en-GB" sz="2400" dirty="0">
                <a:solidFill>
                  <a:schemeClr val="tx2"/>
                </a:solidFill>
              </a:rPr>
              <a:t>Do not have a long lie-in at weekends </a:t>
            </a:r>
          </a:p>
        </p:txBody>
      </p:sp>
      <p:pic>
        <p:nvPicPr>
          <p:cNvPr id="4" name="Picture 2">
            <a:extLst>
              <a:ext uri="{FF2B5EF4-FFF2-40B4-BE49-F238E27FC236}">
                <a16:creationId xmlns:a16="http://schemas.microsoft.com/office/drawing/2014/main" id="{4CCA1C83-1D7A-2B40-9468-C4F62BB5EFB8}"/>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p:blipFill>
        <p:spPr bwMode="auto">
          <a:xfrm>
            <a:off x="6660232" y="3429000"/>
            <a:ext cx="2157053" cy="2084922"/>
          </a:xfrm>
          <a:prstGeom prst="ellipse">
            <a:avLst/>
          </a:prstGeom>
          <a:ln w="28575">
            <a:noFill/>
            <a:miter lim="800000"/>
            <a:headEnd/>
            <a:tailEnd/>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63345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During the evening </a:t>
            </a:r>
          </a:p>
        </p:txBody>
      </p:sp>
      <p:sp>
        <p:nvSpPr>
          <p:cNvPr id="3" name="Text Placeholder 2"/>
          <p:cNvSpPr>
            <a:spLocks noGrp="1"/>
          </p:cNvSpPr>
          <p:nvPr>
            <p:ph type="body" sz="quarter" idx="10"/>
          </p:nvPr>
        </p:nvSpPr>
        <p:spPr/>
        <p:txBody>
          <a:bodyPr/>
          <a:lstStyle/>
          <a:p>
            <a:pPr marL="342900" indent="-342900">
              <a:buFont typeface="Arial" panose="020B0604020202020204" pitchFamily="34" charset="0"/>
              <a:buChar char="•"/>
            </a:pPr>
            <a:r>
              <a:rPr lang="en-GB" sz="2400" dirty="0">
                <a:solidFill>
                  <a:schemeClr val="tx2"/>
                </a:solidFill>
              </a:rPr>
              <a:t>Clear homework out of the way</a:t>
            </a:r>
          </a:p>
          <a:p>
            <a:pPr marL="342900" indent="-342900">
              <a:buFont typeface="Arial" panose="020B0604020202020204" pitchFamily="34" charset="0"/>
              <a:buChar char="•"/>
            </a:pPr>
            <a:r>
              <a:rPr lang="en-GB" sz="2400" dirty="0">
                <a:solidFill>
                  <a:schemeClr val="tx2"/>
                </a:solidFill>
              </a:rPr>
              <a:t>Have a good meal, but not too close to going to bed</a:t>
            </a:r>
          </a:p>
          <a:p>
            <a:pPr marL="342900" indent="-342900">
              <a:buFont typeface="Arial" panose="020B0604020202020204" pitchFamily="34" charset="0"/>
              <a:buChar char="•"/>
            </a:pPr>
            <a:r>
              <a:rPr lang="en-GB" sz="2400" dirty="0">
                <a:solidFill>
                  <a:schemeClr val="tx2"/>
                </a:solidFill>
              </a:rPr>
              <a:t>Do any stimulating activities, such as exercise, watching </a:t>
            </a:r>
            <a:r>
              <a:rPr lang="en-GB" sz="2400" dirty="0" err="1">
                <a:solidFill>
                  <a:schemeClr val="tx2"/>
                </a:solidFill>
              </a:rPr>
              <a:t>tv</a:t>
            </a:r>
            <a:r>
              <a:rPr lang="en-GB" sz="2400" dirty="0">
                <a:solidFill>
                  <a:schemeClr val="tx2"/>
                </a:solidFill>
              </a:rPr>
              <a:t>, and playing computer games earlier in the evening.</a:t>
            </a:r>
          </a:p>
        </p:txBody>
      </p:sp>
      <p:pic>
        <p:nvPicPr>
          <p:cNvPr id="4" name="Picture 2">
            <a:extLst>
              <a:ext uri="{FF2B5EF4-FFF2-40B4-BE49-F238E27FC236}">
                <a16:creationId xmlns:a16="http://schemas.microsoft.com/office/drawing/2014/main" id="{68E7727A-2C7C-EE45-AA41-109911E59BA4}"/>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p:blipFill>
        <p:spPr bwMode="auto">
          <a:xfrm>
            <a:off x="3275856" y="3645024"/>
            <a:ext cx="2157052" cy="2156930"/>
          </a:xfrm>
          <a:prstGeom prst="ellipse">
            <a:avLst/>
          </a:prstGeom>
          <a:ln w="28575">
            <a:noFill/>
            <a:miter lim="800000"/>
            <a:headEnd/>
            <a:tailEnd/>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67193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t>The last hour (wind down hour)</a:t>
            </a:r>
          </a:p>
        </p:txBody>
      </p:sp>
      <p:sp>
        <p:nvSpPr>
          <p:cNvPr id="3" name="Text Placeholder 2"/>
          <p:cNvSpPr>
            <a:spLocks noGrp="1"/>
          </p:cNvSpPr>
          <p:nvPr>
            <p:ph type="body" sz="quarter" idx="10"/>
          </p:nvPr>
        </p:nvSpPr>
        <p:spPr>
          <a:xfrm>
            <a:off x="467544" y="1772816"/>
            <a:ext cx="8207375" cy="4248472"/>
          </a:xfrm>
        </p:spPr>
        <p:txBody>
          <a:bodyPr/>
          <a:lstStyle/>
          <a:p>
            <a:pPr marL="342900" indent="-342900">
              <a:buFont typeface="Arial" panose="020B0604020202020204" pitchFamily="34" charset="0"/>
              <a:buChar char="•"/>
            </a:pPr>
            <a:r>
              <a:rPr lang="en-GB" sz="2400" dirty="0">
                <a:solidFill>
                  <a:schemeClr val="tx2"/>
                </a:solidFill>
              </a:rPr>
              <a:t>Switch off TV, computer, phone and anything else with a screen</a:t>
            </a:r>
          </a:p>
          <a:p>
            <a:pPr marL="342900" indent="-342900">
              <a:buFont typeface="Arial" panose="020B0604020202020204" pitchFamily="34" charset="0"/>
              <a:buChar char="•"/>
            </a:pPr>
            <a:r>
              <a:rPr lang="en-GB" sz="2400" dirty="0">
                <a:solidFill>
                  <a:schemeClr val="tx2"/>
                </a:solidFill>
              </a:rPr>
              <a:t>Have a bath, wind down, and chill out</a:t>
            </a:r>
          </a:p>
          <a:p>
            <a:pPr marL="342900" indent="-342900">
              <a:buFont typeface="Arial" panose="020B0604020202020204" pitchFamily="34" charset="0"/>
              <a:buChar char="•"/>
            </a:pPr>
            <a:r>
              <a:rPr lang="en-GB" sz="2400" dirty="0">
                <a:solidFill>
                  <a:schemeClr val="tx2"/>
                </a:solidFill>
              </a:rPr>
              <a:t>Read, or listen to relaxing music</a:t>
            </a:r>
          </a:p>
          <a:p>
            <a:pPr marL="342900" indent="-342900">
              <a:buFont typeface="Arial" panose="020B0604020202020204" pitchFamily="34" charset="0"/>
              <a:buChar char="•"/>
            </a:pPr>
            <a:r>
              <a:rPr lang="en-GB" sz="2400" dirty="0">
                <a:solidFill>
                  <a:schemeClr val="tx2"/>
                </a:solidFill>
              </a:rPr>
              <a:t>Stick as closely as you can to the same bedtime and getting up times, even at weekends</a:t>
            </a:r>
          </a:p>
          <a:p>
            <a:pPr marL="342900" indent="-342900">
              <a:buFont typeface="Arial" panose="020B0604020202020204" pitchFamily="34" charset="0"/>
              <a:buChar char="•"/>
            </a:pPr>
            <a:r>
              <a:rPr lang="en-GB" sz="2400" dirty="0">
                <a:solidFill>
                  <a:schemeClr val="tx2"/>
                </a:solidFill>
              </a:rPr>
              <a:t>Try relaxation techniques in bed to </a:t>
            </a:r>
            <a:r>
              <a:rPr lang="en-GB" sz="2200" dirty="0">
                <a:solidFill>
                  <a:schemeClr val="tx2"/>
                </a:solidFill>
              </a:rPr>
              <a:t>help</a:t>
            </a:r>
            <a:r>
              <a:rPr lang="en-GB" sz="2400" dirty="0">
                <a:solidFill>
                  <a:schemeClr val="tx2"/>
                </a:solidFill>
              </a:rPr>
              <a:t> drift off to sleep</a:t>
            </a:r>
          </a:p>
        </p:txBody>
      </p:sp>
      <p:pic>
        <p:nvPicPr>
          <p:cNvPr id="4" name="Picture 2">
            <a:extLst>
              <a:ext uri="{FF2B5EF4-FFF2-40B4-BE49-F238E27FC236}">
                <a16:creationId xmlns:a16="http://schemas.microsoft.com/office/drawing/2014/main" id="{E97A548E-5DD8-CA48-9317-0435534ADD95}"/>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p:blipFill>
        <p:spPr bwMode="auto">
          <a:xfrm>
            <a:off x="2267744" y="4725144"/>
            <a:ext cx="1869020" cy="1508980"/>
          </a:xfrm>
          <a:prstGeom prst="ellipse">
            <a:avLst/>
          </a:prstGeom>
          <a:ln w="28575">
            <a:solidFill>
              <a:schemeClr val="tx1"/>
            </a:solidFill>
            <a:miter lim="800000"/>
            <a:headEnd/>
            <a:tailEnd/>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56277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tx2"/>
                </a:solidFill>
              </a:rPr>
              <a:t>What’s a good bedtime environment?</a:t>
            </a:r>
            <a:br>
              <a:rPr lang="en-GB" dirty="0"/>
            </a:br>
            <a:endParaRPr lang="en-GB" dirty="0"/>
          </a:p>
        </p:txBody>
      </p:sp>
      <p:sp>
        <p:nvSpPr>
          <p:cNvPr id="3" name="Text Placeholder 2"/>
          <p:cNvSpPr>
            <a:spLocks noGrp="1"/>
          </p:cNvSpPr>
          <p:nvPr>
            <p:ph type="body" sz="quarter" idx="10"/>
          </p:nvPr>
        </p:nvSpPr>
        <p:spPr/>
        <p:txBody>
          <a:bodyPr/>
          <a:lstStyle/>
          <a:p>
            <a:endParaRPr lang="en-GB"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772816"/>
            <a:ext cx="3384376" cy="382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9993" y="1772816"/>
            <a:ext cx="4104456" cy="3891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7185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tx2"/>
                </a:solidFill>
              </a:rPr>
              <a:t>Bedtime environment</a:t>
            </a:r>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32" y="2019598"/>
            <a:ext cx="5724128"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192" y="1686942"/>
            <a:ext cx="2236787" cy="167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0192" y="3645024"/>
            <a:ext cx="2249487"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77258" y="2144142"/>
            <a:ext cx="1006475" cy="121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08636" y="4005064"/>
            <a:ext cx="1158875"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33589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Welcome to the School Nursing Service</a:t>
            </a:r>
          </a:p>
        </p:txBody>
      </p:sp>
      <p:sp>
        <p:nvSpPr>
          <p:cNvPr id="3" name="Text Placeholder 2"/>
          <p:cNvSpPr>
            <a:spLocks noGrp="1"/>
          </p:cNvSpPr>
          <p:nvPr>
            <p:ph type="body" sz="quarter" idx="10"/>
          </p:nvPr>
        </p:nvSpPr>
        <p:spPr/>
        <p:txBody>
          <a:bodyPr/>
          <a:lstStyle/>
          <a:p>
            <a:pPr marL="457200" indent="-457200" algn="just"/>
            <a:r>
              <a:rPr lang="en-GB" sz="1600" dirty="0">
                <a:solidFill>
                  <a:schemeClr val="tx2"/>
                </a:solidFill>
              </a:rPr>
              <a:t>School Nurses are qualified nurses who </a:t>
            </a:r>
          </a:p>
          <a:p>
            <a:pPr marL="457200" indent="-457200" algn="just"/>
            <a:r>
              <a:rPr lang="en-GB" sz="1600" dirty="0">
                <a:solidFill>
                  <a:schemeClr val="tx2"/>
                </a:solidFill>
              </a:rPr>
              <a:t>have additional training in child health and </a:t>
            </a:r>
          </a:p>
          <a:p>
            <a:pPr marL="457200" indent="-457200" algn="just"/>
            <a:r>
              <a:rPr lang="en-GB" sz="1600" dirty="0">
                <a:solidFill>
                  <a:schemeClr val="tx2"/>
                </a:solidFill>
              </a:rPr>
              <a:t>wellbeing.</a:t>
            </a:r>
          </a:p>
          <a:p>
            <a:pPr marL="457200" indent="-457200" algn="just"/>
            <a:endParaRPr lang="en-GB" sz="1600" dirty="0">
              <a:solidFill>
                <a:schemeClr val="tx2"/>
              </a:solidFill>
            </a:endParaRPr>
          </a:p>
          <a:p>
            <a:pPr marL="457200" indent="-457200" algn="just"/>
            <a:r>
              <a:rPr lang="en-GB" sz="1600" dirty="0">
                <a:solidFill>
                  <a:schemeClr val="tx2"/>
                </a:solidFill>
              </a:rPr>
              <a:t>They work in a team with staff nurses, </a:t>
            </a:r>
          </a:p>
          <a:p>
            <a:pPr marL="457200" indent="-457200" algn="just"/>
            <a:r>
              <a:rPr lang="en-GB" sz="1600" dirty="0">
                <a:solidFill>
                  <a:schemeClr val="tx2"/>
                </a:solidFill>
              </a:rPr>
              <a:t>nursery nurses, support workers and </a:t>
            </a:r>
          </a:p>
          <a:p>
            <a:pPr marL="457200" indent="-457200" algn="just"/>
            <a:r>
              <a:rPr lang="en-GB" sz="1600" dirty="0">
                <a:solidFill>
                  <a:schemeClr val="tx2"/>
                </a:solidFill>
              </a:rPr>
              <a:t>administrative staff</a:t>
            </a:r>
          </a:p>
          <a:p>
            <a:pPr marL="457200" indent="-457200" algn="just"/>
            <a:endParaRPr lang="en-GB" sz="1600" dirty="0">
              <a:solidFill>
                <a:schemeClr val="tx2"/>
              </a:solidFill>
            </a:endParaRPr>
          </a:p>
          <a:p>
            <a:pPr marL="457200" indent="-457200" algn="just"/>
            <a:r>
              <a:rPr lang="en-GB" sz="1600" dirty="0">
                <a:solidFill>
                  <a:schemeClr val="tx2"/>
                </a:solidFill>
              </a:rPr>
              <a:t>The School Nursing Team support children and young people from reception</a:t>
            </a:r>
          </a:p>
          <a:p>
            <a:pPr marL="457200" indent="-457200" algn="just"/>
            <a:r>
              <a:rPr lang="en-GB" sz="1600" dirty="0">
                <a:solidFill>
                  <a:schemeClr val="tx2"/>
                </a:solidFill>
              </a:rPr>
              <a:t>age up until their 19</a:t>
            </a:r>
            <a:r>
              <a:rPr lang="en-GB" sz="1600" baseline="30000" dirty="0">
                <a:solidFill>
                  <a:schemeClr val="tx2"/>
                </a:solidFill>
              </a:rPr>
              <a:t>th</a:t>
            </a:r>
            <a:r>
              <a:rPr lang="en-GB" sz="1600" dirty="0">
                <a:solidFill>
                  <a:schemeClr val="tx2"/>
                </a:solidFill>
              </a:rPr>
              <a:t> birthday. Young people who have disabilities or additional</a:t>
            </a:r>
          </a:p>
          <a:p>
            <a:pPr marL="457200" indent="-457200" algn="just"/>
            <a:r>
              <a:rPr lang="en-GB" sz="1600" dirty="0">
                <a:solidFill>
                  <a:schemeClr val="tx2"/>
                </a:solidFill>
              </a:rPr>
              <a:t>needs can access support until they are 25 years old.</a:t>
            </a:r>
          </a:p>
          <a:p>
            <a:pPr marL="457200" indent="-457200"/>
            <a:endParaRPr lang="en-GB" sz="1600" dirty="0">
              <a:solidFill>
                <a:schemeClr val="tx2"/>
              </a:solidFill>
            </a:endParaRPr>
          </a:p>
          <a:p>
            <a:pPr marL="457200" indent="-457200"/>
            <a:r>
              <a:rPr lang="en-GB" sz="1600" dirty="0">
                <a:solidFill>
                  <a:schemeClr val="tx2"/>
                </a:solidFill>
              </a:rPr>
              <a:t>The team provide advice, support and help with a range of physical and mental health </a:t>
            </a:r>
          </a:p>
          <a:p>
            <a:pPr marL="457200" indent="-457200"/>
            <a:r>
              <a:rPr lang="en-GB" sz="1600" dirty="0">
                <a:solidFill>
                  <a:schemeClr val="tx2"/>
                </a:solidFill>
              </a:rPr>
              <a:t>problems </a:t>
            </a:r>
          </a:p>
          <a:p>
            <a:pPr marL="457200" indent="-457200"/>
            <a:r>
              <a:rPr lang="en-GB" sz="1100" dirty="0"/>
              <a:t>  </a:t>
            </a:r>
          </a:p>
          <a:p>
            <a:endParaRPr lang="en-GB"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1700808"/>
            <a:ext cx="3182937" cy="195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40482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solidFill>
                  <a:schemeClr val="tx2"/>
                </a:solidFill>
                <a:effectLst>
                  <a:outerShdw blurRad="38100" dist="38100" dir="2700000" algn="tl">
                    <a:srgbClr val="000000">
                      <a:alpha val="43137"/>
                    </a:srgbClr>
                  </a:outerShdw>
                </a:effectLst>
                <a:cs typeface="Arial" charset="0"/>
              </a:rPr>
              <a:t>Example of a good bedtime routine for primary</a:t>
            </a:r>
            <a:endParaRPr lang="en-GB" dirty="0">
              <a:solidFill>
                <a:schemeClr val="tx2"/>
              </a:solidFill>
            </a:endParaRPr>
          </a:p>
        </p:txBody>
      </p:sp>
      <p:sp>
        <p:nvSpPr>
          <p:cNvPr id="3" name="Text Placeholder 2"/>
          <p:cNvSpPr>
            <a:spLocks noGrp="1"/>
          </p:cNvSpPr>
          <p:nvPr>
            <p:ph type="body" sz="quarter" idx="10"/>
          </p:nvPr>
        </p:nvSpPr>
        <p:spPr/>
        <p:txBody>
          <a:bodyPr/>
          <a:lstStyle/>
          <a:p>
            <a:endParaRPr lang="en-GB" dirty="0"/>
          </a:p>
          <a:p>
            <a:pPr lvl="0" algn="ctr">
              <a:spcBef>
                <a:spcPts val="0"/>
              </a:spcBef>
            </a:pPr>
            <a:endParaRPr lang="en-GB" dirty="0">
              <a:solidFill>
                <a:prstClr val="black"/>
              </a:solidFill>
              <a:latin typeface="Calibri"/>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9062" y="1818556"/>
            <a:ext cx="5786078" cy="403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32086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764704"/>
            <a:ext cx="8229600" cy="576064"/>
          </a:xfrm>
        </p:spPr>
        <p:txBody>
          <a:bodyPr/>
          <a:lstStyle/>
          <a:p>
            <a:r>
              <a:rPr lang="en-GB" altLang="en-US" dirty="0">
                <a:solidFill>
                  <a:schemeClr val="tx2"/>
                </a:solidFill>
                <a:effectLst>
                  <a:outerShdw blurRad="38100" dist="38100" dir="2700000" algn="tl">
                    <a:srgbClr val="000000">
                      <a:alpha val="43137"/>
                    </a:srgbClr>
                  </a:outerShdw>
                </a:effectLst>
                <a:cs typeface="Arial" charset="0"/>
              </a:rPr>
              <a:t>Example of a good bedtime routine for teenagers</a:t>
            </a:r>
            <a:endParaRPr lang="en-GB" dirty="0">
              <a:solidFill>
                <a:schemeClr val="tx2"/>
              </a:solidFill>
            </a:endParaRPr>
          </a:p>
        </p:txBody>
      </p:sp>
      <p:sp>
        <p:nvSpPr>
          <p:cNvPr id="3" name="Text Placeholder 2"/>
          <p:cNvSpPr>
            <a:spLocks noGrp="1"/>
          </p:cNvSpPr>
          <p:nvPr>
            <p:ph type="body" sz="quarter" idx="10"/>
          </p:nvPr>
        </p:nvSpPr>
        <p:spPr>
          <a:xfrm>
            <a:off x="1259632" y="1988840"/>
            <a:ext cx="5786078" cy="3096344"/>
          </a:xfrm>
        </p:spPr>
        <p:txBody>
          <a:bodyPr/>
          <a:lstStyle/>
          <a:p>
            <a:endParaRPr lang="en-GB" dirty="0"/>
          </a:p>
        </p:txBody>
      </p:sp>
      <p:graphicFrame>
        <p:nvGraphicFramePr>
          <p:cNvPr id="6" name="Table 5"/>
          <p:cNvGraphicFramePr>
            <a:graphicFrameLocks noGrp="1"/>
          </p:cNvGraphicFramePr>
          <p:nvPr>
            <p:extLst>
              <p:ext uri="{D42A27DB-BD31-4B8C-83A1-F6EECF244321}">
                <p14:modId xmlns:p14="http://schemas.microsoft.com/office/powerpoint/2010/main" val="170298761"/>
              </p:ext>
            </p:extLst>
          </p:nvPr>
        </p:nvGraphicFramePr>
        <p:xfrm>
          <a:off x="1259632" y="2029480"/>
          <a:ext cx="5760640" cy="2736748"/>
        </p:xfrm>
        <a:graphic>
          <a:graphicData uri="http://schemas.openxmlformats.org/drawingml/2006/table">
            <a:tbl>
              <a:tblPr firstRow="1" bandRow="1">
                <a:tableStyleId>{5C22544A-7EE6-4342-B048-85BDC9FD1C3A}</a:tableStyleId>
              </a:tblPr>
              <a:tblGrid>
                <a:gridCol w="1224839">
                  <a:extLst>
                    <a:ext uri="{9D8B030D-6E8A-4147-A177-3AD203B41FA5}">
                      <a16:colId xmlns:a16="http://schemas.microsoft.com/office/drawing/2014/main" val="20000"/>
                    </a:ext>
                  </a:extLst>
                </a:gridCol>
                <a:gridCol w="4535801">
                  <a:extLst>
                    <a:ext uri="{9D8B030D-6E8A-4147-A177-3AD203B41FA5}">
                      <a16:colId xmlns:a16="http://schemas.microsoft.com/office/drawing/2014/main" val="20001"/>
                    </a:ext>
                  </a:extLst>
                </a:gridCol>
              </a:tblGrid>
              <a:tr h="390964">
                <a:tc>
                  <a:txBody>
                    <a:bodyPr/>
                    <a:lstStyle/>
                    <a:p>
                      <a:r>
                        <a:rPr lang="en-GB" dirty="0"/>
                        <a:t>Time</a:t>
                      </a:r>
                    </a:p>
                  </a:txBody>
                  <a:tcPr/>
                </a:tc>
                <a:tc>
                  <a:txBody>
                    <a:bodyPr/>
                    <a:lstStyle/>
                    <a:p>
                      <a:r>
                        <a:rPr lang="en-GB" dirty="0"/>
                        <a:t>Activity</a:t>
                      </a:r>
                    </a:p>
                  </a:txBody>
                  <a:tcPr/>
                </a:tc>
                <a:extLst>
                  <a:ext uri="{0D108BD9-81ED-4DB2-BD59-A6C34878D82A}">
                    <a16:rowId xmlns:a16="http://schemas.microsoft.com/office/drawing/2014/main" val="10000"/>
                  </a:ext>
                </a:extLst>
              </a:tr>
              <a:tr h="390964">
                <a:tc>
                  <a:txBody>
                    <a:bodyPr/>
                    <a:lstStyle/>
                    <a:p>
                      <a:r>
                        <a:rPr lang="en-GB" dirty="0"/>
                        <a:t>5.30pm</a:t>
                      </a:r>
                    </a:p>
                  </a:txBody>
                  <a:tcPr/>
                </a:tc>
                <a:tc>
                  <a:txBody>
                    <a:bodyPr/>
                    <a:lstStyle/>
                    <a:p>
                      <a:r>
                        <a:rPr lang="en-GB" dirty="0"/>
                        <a:t>Evening Meal</a:t>
                      </a:r>
                    </a:p>
                  </a:txBody>
                  <a:tcPr/>
                </a:tc>
                <a:extLst>
                  <a:ext uri="{0D108BD9-81ED-4DB2-BD59-A6C34878D82A}">
                    <a16:rowId xmlns:a16="http://schemas.microsoft.com/office/drawing/2014/main" val="10001"/>
                  </a:ext>
                </a:extLst>
              </a:tr>
              <a:tr h="390964">
                <a:tc>
                  <a:txBody>
                    <a:bodyPr/>
                    <a:lstStyle/>
                    <a:p>
                      <a:r>
                        <a:rPr lang="en-GB" dirty="0"/>
                        <a:t>6.00pm</a:t>
                      </a:r>
                    </a:p>
                  </a:txBody>
                  <a:tcPr/>
                </a:tc>
                <a:tc>
                  <a:txBody>
                    <a:bodyPr/>
                    <a:lstStyle/>
                    <a:p>
                      <a:r>
                        <a:rPr lang="en-GB" dirty="0"/>
                        <a:t>Active time- exercise</a:t>
                      </a:r>
                    </a:p>
                  </a:txBody>
                  <a:tcPr/>
                </a:tc>
                <a:extLst>
                  <a:ext uri="{0D108BD9-81ED-4DB2-BD59-A6C34878D82A}">
                    <a16:rowId xmlns:a16="http://schemas.microsoft.com/office/drawing/2014/main" val="10002"/>
                  </a:ext>
                </a:extLst>
              </a:tr>
              <a:tr h="390964">
                <a:tc>
                  <a:txBody>
                    <a:bodyPr/>
                    <a:lstStyle/>
                    <a:p>
                      <a:r>
                        <a:rPr lang="en-GB" dirty="0"/>
                        <a:t>7.00pm</a:t>
                      </a:r>
                    </a:p>
                  </a:txBody>
                  <a:tcPr/>
                </a:tc>
                <a:tc>
                  <a:txBody>
                    <a:bodyPr/>
                    <a:lstStyle/>
                    <a:p>
                      <a:r>
                        <a:rPr lang="en-GB" dirty="0" err="1"/>
                        <a:t>WatchTV</a:t>
                      </a:r>
                      <a:r>
                        <a:rPr lang="en-GB" dirty="0"/>
                        <a:t>, </a:t>
                      </a:r>
                      <a:r>
                        <a:rPr lang="en-GB" dirty="0" err="1"/>
                        <a:t>screentime</a:t>
                      </a:r>
                      <a:endParaRPr lang="en-GB" dirty="0"/>
                    </a:p>
                  </a:txBody>
                  <a:tcPr/>
                </a:tc>
                <a:extLst>
                  <a:ext uri="{0D108BD9-81ED-4DB2-BD59-A6C34878D82A}">
                    <a16:rowId xmlns:a16="http://schemas.microsoft.com/office/drawing/2014/main" val="10003"/>
                  </a:ext>
                </a:extLst>
              </a:tr>
              <a:tr h="390964">
                <a:tc>
                  <a:txBody>
                    <a:bodyPr/>
                    <a:lstStyle/>
                    <a:p>
                      <a:r>
                        <a:rPr lang="en-GB" dirty="0"/>
                        <a:t>8.00pm</a:t>
                      </a:r>
                    </a:p>
                  </a:txBody>
                  <a:tcPr/>
                </a:tc>
                <a:tc>
                  <a:txBody>
                    <a:bodyPr/>
                    <a:lstStyle/>
                    <a:p>
                      <a:r>
                        <a:rPr lang="en-GB" dirty="0"/>
                        <a:t>Listen to music</a:t>
                      </a:r>
                    </a:p>
                  </a:txBody>
                  <a:tcPr/>
                </a:tc>
                <a:extLst>
                  <a:ext uri="{0D108BD9-81ED-4DB2-BD59-A6C34878D82A}">
                    <a16:rowId xmlns:a16="http://schemas.microsoft.com/office/drawing/2014/main" val="10004"/>
                  </a:ext>
                </a:extLst>
              </a:tr>
              <a:tr h="390964">
                <a:tc>
                  <a:txBody>
                    <a:bodyPr/>
                    <a:lstStyle/>
                    <a:p>
                      <a:r>
                        <a:rPr lang="en-GB" dirty="0"/>
                        <a:t>8.30pm</a:t>
                      </a:r>
                    </a:p>
                  </a:txBody>
                  <a:tcPr/>
                </a:tc>
                <a:tc>
                  <a:txBody>
                    <a:bodyPr/>
                    <a:lstStyle/>
                    <a:p>
                      <a:r>
                        <a:rPr lang="en-GB" dirty="0"/>
                        <a:t>Brush Teeth, relaxing </a:t>
                      </a:r>
                      <a:r>
                        <a:rPr lang="en-GB" dirty="0" err="1"/>
                        <a:t>bath,pyjamas</a:t>
                      </a:r>
                      <a:endParaRPr lang="en-GB" dirty="0"/>
                    </a:p>
                  </a:txBody>
                  <a:tcPr/>
                </a:tc>
                <a:extLst>
                  <a:ext uri="{0D108BD9-81ED-4DB2-BD59-A6C34878D82A}">
                    <a16:rowId xmlns:a16="http://schemas.microsoft.com/office/drawing/2014/main" val="10005"/>
                  </a:ext>
                </a:extLst>
              </a:tr>
              <a:tr h="390964">
                <a:tc>
                  <a:txBody>
                    <a:bodyPr/>
                    <a:lstStyle/>
                    <a:p>
                      <a:r>
                        <a:rPr lang="en-GB"/>
                        <a:t>9.00pm</a:t>
                      </a:r>
                      <a:endParaRPr lang="en-GB" dirty="0"/>
                    </a:p>
                  </a:txBody>
                  <a:tcPr/>
                </a:tc>
                <a:tc>
                  <a:txBody>
                    <a:bodyPr/>
                    <a:lstStyle/>
                    <a:p>
                      <a:r>
                        <a:rPr lang="en-GB" dirty="0"/>
                        <a:t>Bedtime</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1181208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1590" y="992312"/>
            <a:ext cx="8229600" cy="576064"/>
          </a:xfrm>
        </p:spPr>
        <p:txBody>
          <a:bodyPr/>
          <a:lstStyle/>
          <a:p>
            <a:r>
              <a:rPr lang="en-GB" dirty="0">
                <a:solidFill>
                  <a:schemeClr val="tx2"/>
                </a:solidFill>
              </a:rPr>
              <a:t>Things to remember before bedtime</a:t>
            </a:r>
          </a:p>
        </p:txBody>
      </p:sp>
      <p:sp>
        <p:nvSpPr>
          <p:cNvPr id="4" name="Rectangle 3"/>
          <p:cNvSpPr/>
          <p:nvPr/>
        </p:nvSpPr>
        <p:spPr>
          <a:xfrm>
            <a:off x="574786" y="1556792"/>
            <a:ext cx="4789301" cy="4770537"/>
          </a:xfrm>
          <a:prstGeom prst="rect">
            <a:avLst/>
          </a:prstGeom>
        </p:spPr>
        <p:txBody>
          <a:bodyPr wrap="square">
            <a:spAutoFit/>
          </a:bodyPr>
          <a:lstStyle/>
          <a:p>
            <a:pPr marL="457200" lvl="0" indent="-457200">
              <a:spcAft>
                <a:spcPts val="1200"/>
              </a:spcAft>
              <a:buClr>
                <a:srgbClr val="F79646">
                  <a:lumMod val="75000"/>
                </a:srgbClr>
              </a:buClr>
              <a:buFont typeface="Arial" panose="020B0604020202020204" pitchFamily="34" charset="0"/>
              <a:buChar char="•"/>
              <a:defRPr/>
            </a:pPr>
            <a:r>
              <a:rPr lang="en-GB" sz="2400" dirty="0">
                <a:solidFill>
                  <a:srgbClr val="002060"/>
                </a:solidFill>
                <a:latin typeface="Calibri"/>
                <a:cs typeface="Arial" panose="020B0604020202020204" pitchFamily="34" charset="0"/>
              </a:rPr>
              <a:t>Avoid afternoon nap after 2pm</a:t>
            </a:r>
          </a:p>
          <a:p>
            <a:pPr marL="457200" lvl="0" indent="-457200">
              <a:spcAft>
                <a:spcPts val="1200"/>
              </a:spcAft>
              <a:buClr>
                <a:srgbClr val="F79646">
                  <a:lumMod val="75000"/>
                </a:srgbClr>
              </a:buClr>
              <a:buFont typeface="Arial" panose="020B0604020202020204" pitchFamily="34" charset="0"/>
              <a:buChar char="•"/>
              <a:defRPr/>
            </a:pPr>
            <a:r>
              <a:rPr lang="en-GB" sz="2400" dirty="0">
                <a:solidFill>
                  <a:srgbClr val="002060"/>
                </a:solidFill>
                <a:latin typeface="Calibri"/>
                <a:cs typeface="Arial" panose="020B0604020202020204" pitchFamily="34" charset="0"/>
              </a:rPr>
              <a:t>Wind Down Routine should start no more than 1 hour before sleep time</a:t>
            </a:r>
          </a:p>
          <a:p>
            <a:pPr marL="457200" lvl="0" indent="-457200">
              <a:spcAft>
                <a:spcPts val="1200"/>
              </a:spcAft>
              <a:buClr>
                <a:srgbClr val="F79646">
                  <a:lumMod val="75000"/>
                </a:srgbClr>
              </a:buClr>
              <a:buFont typeface="Arial" panose="020B0604020202020204" pitchFamily="34" charset="0"/>
              <a:buChar char="•"/>
              <a:defRPr/>
            </a:pPr>
            <a:r>
              <a:rPr lang="en-GB" sz="2400" dirty="0">
                <a:solidFill>
                  <a:srgbClr val="002060"/>
                </a:solidFill>
                <a:latin typeface="Calibri"/>
                <a:cs typeface="Arial" panose="020B0604020202020204" pitchFamily="34" charset="0"/>
              </a:rPr>
              <a:t>No screens (TV, phone, tablet </a:t>
            </a:r>
            <a:r>
              <a:rPr lang="en-GB" sz="2400" dirty="0" err="1">
                <a:solidFill>
                  <a:srgbClr val="002060"/>
                </a:solidFill>
                <a:latin typeface="Calibri"/>
                <a:cs typeface="Arial" panose="020B0604020202020204" pitchFamily="34" charset="0"/>
              </a:rPr>
              <a:t>etc</a:t>
            </a:r>
            <a:r>
              <a:rPr lang="en-GB" sz="2400" dirty="0">
                <a:solidFill>
                  <a:srgbClr val="002060"/>
                </a:solidFill>
                <a:latin typeface="Calibri"/>
                <a:cs typeface="Arial" panose="020B0604020202020204" pitchFamily="34" charset="0"/>
              </a:rPr>
              <a:t>) during that last hour</a:t>
            </a:r>
          </a:p>
          <a:p>
            <a:pPr marL="457200" lvl="0" indent="-457200">
              <a:spcAft>
                <a:spcPts val="1200"/>
              </a:spcAft>
              <a:buClr>
                <a:srgbClr val="F79646">
                  <a:lumMod val="75000"/>
                </a:srgbClr>
              </a:buClr>
              <a:buFont typeface="Arial" panose="020B0604020202020204" pitchFamily="34" charset="0"/>
              <a:buChar char="•"/>
              <a:defRPr/>
            </a:pPr>
            <a:r>
              <a:rPr lang="en-GB" sz="2400" dirty="0">
                <a:solidFill>
                  <a:srgbClr val="002060"/>
                </a:solidFill>
                <a:latin typeface="Calibri"/>
                <a:cs typeface="Arial" panose="020B0604020202020204" pitchFamily="34" charset="0"/>
              </a:rPr>
              <a:t>Quiet play</a:t>
            </a:r>
          </a:p>
          <a:p>
            <a:pPr marL="457200" lvl="0" indent="-457200">
              <a:spcAft>
                <a:spcPts val="1200"/>
              </a:spcAft>
              <a:buClr>
                <a:srgbClr val="F79646">
                  <a:lumMod val="75000"/>
                </a:srgbClr>
              </a:buClr>
              <a:buFont typeface="Arial" panose="020B0604020202020204" pitchFamily="34" charset="0"/>
              <a:buChar char="•"/>
              <a:defRPr/>
            </a:pPr>
            <a:r>
              <a:rPr lang="en-GB" sz="2400" dirty="0">
                <a:solidFill>
                  <a:srgbClr val="002060"/>
                </a:solidFill>
                <a:latin typeface="Calibri"/>
                <a:cs typeface="Arial" panose="020B0604020202020204" pitchFamily="34" charset="0"/>
              </a:rPr>
              <a:t>Snack if required e.g. toast, cereal, milky drink - avoid sweets / biscuits, fizzy drinks, tea, coffee, hot chocolate</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8144" y="2077093"/>
            <a:ext cx="1347787"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9265" y="2868910"/>
            <a:ext cx="1431925" cy="107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2120" y="3140968"/>
            <a:ext cx="1206500"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56486" y="4103092"/>
            <a:ext cx="1408113"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50409" y="5157192"/>
            <a:ext cx="1160959" cy="905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8"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34695" y="4116412"/>
            <a:ext cx="1194048" cy="1032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9"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30888" y="1696590"/>
            <a:ext cx="1365250" cy="1049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92016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sz="3200" dirty="0">
                <a:solidFill>
                  <a:schemeClr val="tx2"/>
                </a:solidFill>
                <a:effectLst>
                  <a:outerShdw blurRad="38100" dist="38100" dir="2700000" algn="tl">
                    <a:srgbClr val="000000">
                      <a:alpha val="43137"/>
                    </a:srgbClr>
                  </a:outerShdw>
                </a:effectLst>
                <a:cs typeface="Arial" charset="0"/>
              </a:rPr>
              <a:t>Things to remember at bedtime</a:t>
            </a:r>
            <a:endParaRPr lang="en-GB" sz="3200" dirty="0">
              <a:solidFill>
                <a:schemeClr val="tx2"/>
              </a:solidFill>
            </a:endParaRPr>
          </a:p>
        </p:txBody>
      </p:sp>
      <p:sp>
        <p:nvSpPr>
          <p:cNvPr id="3" name="Text Placeholder 2"/>
          <p:cNvSpPr>
            <a:spLocks noGrp="1"/>
          </p:cNvSpPr>
          <p:nvPr>
            <p:ph type="body" sz="quarter" idx="10"/>
          </p:nvPr>
        </p:nvSpPr>
        <p:spPr>
          <a:xfrm>
            <a:off x="468313" y="1772816"/>
            <a:ext cx="6551959" cy="4032448"/>
          </a:xfrm>
        </p:spPr>
        <p:txBody>
          <a:bodyPr/>
          <a:lstStyle/>
          <a:p>
            <a:pPr marL="457200" lvl="0" indent="-457200">
              <a:spcBef>
                <a:spcPts val="0"/>
              </a:spcBef>
              <a:spcAft>
                <a:spcPts val="1200"/>
              </a:spcAft>
              <a:buClr>
                <a:srgbClr val="F79646">
                  <a:lumMod val="75000"/>
                </a:srgbClr>
              </a:buClr>
              <a:buFont typeface="Arial" panose="020B0604020202020204" pitchFamily="34" charset="0"/>
              <a:buChar char="•"/>
              <a:defRPr/>
            </a:pPr>
            <a:r>
              <a:rPr lang="en-GB" sz="2000" dirty="0">
                <a:solidFill>
                  <a:srgbClr val="002060"/>
                </a:solidFill>
                <a:cs typeface="Arial" panose="020B0604020202020204" pitchFamily="34" charset="0"/>
              </a:rPr>
              <a:t>Consistent bedtime and wakening will reinforce circadian rhythm (body clock)</a:t>
            </a:r>
          </a:p>
          <a:p>
            <a:pPr marL="457200" lvl="0" indent="-457200">
              <a:spcBef>
                <a:spcPts val="0"/>
              </a:spcBef>
              <a:spcAft>
                <a:spcPts val="1200"/>
              </a:spcAft>
              <a:buClr>
                <a:srgbClr val="F79646">
                  <a:lumMod val="75000"/>
                </a:srgbClr>
              </a:buClr>
              <a:buFont typeface="Arial" panose="020B0604020202020204" pitchFamily="34" charset="0"/>
              <a:buChar char="•"/>
              <a:defRPr/>
            </a:pPr>
            <a:r>
              <a:rPr lang="en-GB" sz="2000" dirty="0">
                <a:solidFill>
                  <a:srgbClr val="002060"/>
                </a:solidFill>
                <a:cs typeface="Arial" panose="020B0604020202020204" pitchFamily="34" charset="0"/>
              </a:rPr>
              <a:t>Carry out steps in same order each night, include calm and relaxing activities</a:t>
            </a:r>
          </a:p>
          <a:p>
            <a:pPr marL="457200" lvl="0" indent="-457200">
              <a:spcBef>
                <a:spcPts val="0"/>
              </a:spcBef>
              <a:spcAft>
                <a:spcPts val="1200"/>
              </a:spcAft>
              <a:buClr>
                <a:srgbClr val="F79646">
                  <a:lumMod val="75000"/>
                </a:srgbClr>
              </a:buClr>
              <a:buFont typeface="Arial" panose="020B0604020202020204" pitchFamily="34" charset="0"/>
              <a:buChar char="•"/>
              <a:defRPr/>
            </a:pPr>
            <a:r>
              <a:rPr lang="en-GB" sz="2000" dirty="0">
                <a:solidFill>
                  <a:srgbClr val="002060"/>
                </a:solidFill>
                <a:cs typeface="Arial" panose="020B0604020202020204" pitchFamily="34" charset="0"/>
              </a:rPr>
              <a:t>Relaxing bath, toothbrush then into bedroom, best not to return to sitting room</a:t>
            </a:r>
          </a:p>
          <a:p>
            <a:pPr marL="457200" lvl="0" indent="-457200">
              <a:spcBef>
                <a:spcPts val="0"/>
              </a:spcBef>
              <a:spcAft>
                <a:spcPts val="1200"/>
              </a:spcAft>
              <a:buClr>
                <a:srgbClr val="F79646">
                  <a:lumMod val="75000"/>
                </a:srgbClr>
              </a:buClr>
              <a:buFont typeface="Arial" panose="020B0604020202020204" pitchFamily="34" charset="0"/>
              <a:buChar char="•"/>
              <a:defRPr/>
            </a:pPr>
            <a:r>
              <a:rPr lang="en-GB" sz="2000" dirty="0">
                <a:solidFill>
                  <a:srgbClr val="002060"/>
                </a:solidFill>
                <a:cs typeface="Arial" panose="020B0604020202020204" pitchFamily="34" charset="0"/>
              </a:rPr>
              <a:t>Story – don’t let it drag on!</a:t>
            </a:r>
          </a:p>
          <a:p>
            <a:pPr marL="457200" lvl="0" indent="-457200">
              <a:spcBef>
                <a:spcPts val="0"/>
              </a:spcBef>
              <a:spcAft>
                <a:spcPts val="1200"/>
              </a:spcAft>
              <a:buClr>
                <a:srgbClr val="F79646">
                  <a:lumMod val="75000"/>
                </a:srgbClr>
              </a:buClr>
              <a:buFont typeface="Arial" panose="020B0604020202020204" pitchFamily="34" charset="0"/>
              <a:buChar char="•"/>
              <a:defRPr/>
            </a:pPr>
            <a:r>
              <a:rPr lang="en-GB" sz="2000" dirty="0">
                <a:solidFill>
                  <a:srgbClr val="002060"/>
                </a:solidFill>
                <a:cs typeface="Arial" panose="020B0604020202020204" pitchFamily="34" charset="0"/>
              </a:rPr>
              <a:t>Light out – door left ajar if needed and leave to settle alone</a:t>
            </a:r>
          </a:p>
          <a:p>
            <a:pPr marL="457200" lvl="0" indent="-457200">
              <a:spcBef>
                <a:spcPts val="0"/>
              </a:spcBef>
              <a:spcAft>
                <a:spcPts val="1200"/>
              </a:spcAft>
              <a:buClr>
                <a:srgbClr val="F79646">
                  <a:lumMod val="75000"/>
                </a:srgbClr>
              </a:buClr>
              <a:buFont typeface="Arial" panose="020B0604020202020204" pitchFamily="34" charset="0"/>
              <a:buChar char="•"/>
              <a:defRPr/>
            </a:pPr>
            <a:r>
              <a:rPr lang="en-GB" sz="2000" dirty="0">
                <a:solidFill>
                  <a:srgbClr val="002060"/>
                </a:solidFill>
                <a:cs typeface="Arial" panose="020B0604020202020204" pitchFamily="34" charset="0"/>
              </a:rPr>
              <a:t>Lots of praise in the morning</a:t>
            </a:r>
          </a:p>
          <a:p>
            <a:endParaRPr lang="en-GB"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6561" y="3501008"/>
            <a:ext cx="865187" cy="865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7918" y="4581128"/>
            <a:ext cx="1457325" cy="950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83516" y="3501008"/>
            <a:ext cx="612651" cy="923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36569" y="2636912"/>
            <a:ext cx="706547" cy="700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80488" y="2642529"/>
            <a:ext cx="518442" cy="689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36569" y="1595712"/>
            <a:ext cx="1470025" cy="92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2"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11260" y="865808"/>
            <a:ext cx="1167106" cy="729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35516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sz="3200" dirty="0">
                <a:solidFill>
                  <a:schemeClr val="tx2"/>
                </a:solidFill>
                <a:cs typeface="Arial" charset="0"/>
              </a:rPr>
              <a:t>Crucial elements of a good sleep routine</a:t>
            </a:r>
            <a:endParaRPr lang="en-GB" sz="3200" dirty="0">
              <a:solidFill>
                <a:schemeClr val="tx2"/>
              </a:solidFill>
            </a:endParaRPr>
          </a:p>
        </p:txBody>
      </p:sp>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060848"/>
            <a:ext cx="3432175" cy="2805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51520" y="2555463"/>
            <a:ext cx="3672408" cy="1815882"/>
          </a:xfrm>
          <a:prstGeom prst="rect">
            <a:avLst/>
          </a:prstGeom>
          <a:noFill/>
        </p:spPr>
        <p:txBody>
          <a:bodyPr wrap="square" rtlCol="0">
            <a:spAutoFit/>
          </a:bodyPr>
          <a:lstStyle/>
          <a:p>
            <a:pPr marL="285750" indent="-285750">
              <a:buFont typeface="Arial" panose="020B0604020202020204" pitchFamily="34" charset="0"/>
              <a:buChar char="•"/>
            </a:pPr>
            <a:r>
              <a:rPr lang="en-GB" sz="2800" dirty="0">
                <a:solidFill>
                  <a:schemeClr val="tx2"/>
                </a:solidFill>
              </a:rPr>
              <a:t>Clear messages</a:t>
            </a:r>
          </a:p>
          <a:p>
            <a:pPr marL="285750" indent="-285750">
              <a:buFont typeface="Arial" panose="020B0604020202020204" pitchFamily="34" charset="0"/>
              <a:buChar char="•"/>
            </a:pPr>
            <a:r>
              <a:rPr lang="en-GB" sz="2800" dirty="0">
                <a:solidFill>
                  <a:schemeClr val="tx2"/>
                </a:solidFill>
              </a:rPr>
              <a:t>Consistency</a:t>
            </a:r>
          </a:p>
          <a:p>
            <a:pPr marL="285750" indent="-285750">
              <a:buFont typeface="Arial" panose="020B0604020202020204" pitchFamily="34" charset="0"/>
              <a:buChar char="•"/>
            </a:pPr>
            <a:r>
              <a:rPr lang="en-GB" sz="2800" dirty="0">
                <a:solidFill>
                  <a:schemeClr val="tx2"/>
                </a:solidFill>
              </a:rPr>
              <a:t>Timing</a:t>
            </a:r>
          </a:p>
          <a:p>
            <a:pPr marL="285750" indent="-285750">
              <a:buFont typeface="Arial" panose="020B0604020202020204" pitchFamily="34" charset="0"/>
              <a:buChar char="•"/>
            </a:pPr>
            <a:r>
              <a:rPr lang="en-GB" sz="2800" dirty="0">
                <a:solidFill>
                  <a:schemeClr val="tx2"/>
                </a:solidFill>
              </a:rPr>
              <a:t>Calm and relaxed</a:t>
            </a:r>
          </a:p>
        </p:txBody>
      </p:sp>
    </p:spTree>
    <p:extLst>
      <p:ext uri="{BB962C8B-B14F-4D97-AF65-F5344CB8AC3E}">
        <p14:creationId xmlns:p14="http://schemas.microsoft.com/office/powerpoint/2010/main" val="10518386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sz="3200" dirty="0">
                <a:solidFill>
                  <a:schemeClr val="tx2"/>
                </a:solidFill>
                <a:effectLst>
                  <a:outerShdw blurRad="38100" dist="38100" dir="2700000" algn="tl">
                    <a:srgbClr val="C0C0C0"/>
                  </a:outerShdw>
                </a:effectLst>
              </a:rPr>
              <a:t>Summary</a:t>
            </a:r>
            <a:endParaRPr lang="en-GB" sz="3200" dirty="0">
              <a:solidFill>
                <a:schemeClr val="tx2"/>
              </a:solidFill>
            </a:endParaRPr>
          </a:p>
        </p:txBody>
      </p:sp>
      <p:sp>
        <p:nvSpPr>
          <p:cNvPr id="3" name="Text Placeholder 2"/>
          <p:cNvSpPr>
            <a:spLocks noGrp="1"/>
          </p:cNvSpPr>
          <p:nvPr>
            <p:ph type="body" sz="quarter" idx="10"/>
          </p:nvPr>
        </p:nvSpPr>
        <p:spPr>
          <a:xfrm>
            <a:off x="467544" y="1988840"/>
            <a:ext cx="7272039" cy="3672408"/>
          </a:xfrm>
        </p:spPr>
        <p:txBody>
          <a:bodyPr/>
          <a:lstStyle/>
          <a:p>
            <a:pPr lvl="0">
              <a:spcBef>
                <a:spcPct val="0"/>
              </a:spcBef>
              <a:spcAft>
                <a:spcPts val="1200"/>
              </a:spcAft>
              <a:buClr>
                <a:srgbClr val="F98F4D"/>
              </a:buClr>
            </a:pPr>
            <a:r>
              <a:rPr lang="en-GB" altLang="en-US" sz="2200" dirty="0">
                <a:solidFill>
                  <a:srgbClr val="253D8E"/>
                </a:solidFill>
              </a:rPr>
              <a:t>Consider what goes on during the day – could anything potentially be affecting sleep?</a:t>
            </a:r>
          </a:p>
          <a:p>
            <a:pPr lvl="0">
              <a:spcBef>
                <a:spcPct val="0"/>
              </a:spcBef>
              <a:spcAft>
                <a:spcPts val="1200"/>
              </a:spcAft>
              <a:buClr>
                <a:srgbClr val="F98F4D"/>
              </a:buClr>
            </a:pPr>
            <a:r>
              <a:rPr lang="en-GB" altLang="en-US" sz="2200" dirty="0">
                <a:solidFill>
                  <a:srgbClr val="253D8E"/>
                </a:solidFill>
              </a:rPr>
              <a:t>Get a good routine in place for the evening – make sure you are removing any potential barriers to good sleep</a:t>
            </a:r>
          </a:p>
          <a:p>
            <a:pPr lvl="0">
              <a:spcBef>
                <a:spcPct val="0"/>
              </a:spcBef>
              <a:spcAft>
                <a:spcPts val="1200"/>
              </a:spcAft>
              <a:buClr>
                <a:srgbClr val="F98F4D"/>
              </a:buClr>
            </a:pPr>
            <a:r>
              <a:rPr lang="en-GB" altLang="en-US" sz="2200" dirty="0">
                <a:solidFill>
                  <a:srgbClr val="253D8E"/>
                </a:solidFill>
              </a:rPr>
              <a:t>Plan a ‘wind down hour’ and leave the day behind</a:t>
            </a:r>
          </a:p>
          <a:p>
            <a:pPr lvl="0">
              <a:spcBef>
                <a:spcPct val="0"/>
              </a:spcBef>
              <a:spcAft>
                <a:spcPts val="1200"/>
              </a:spcAft>
              <a:buClr>
                <a:srgbClr val="F98F4D"/>
              </a:buClr>
            </a:pPr>
            <a:r>
              <a:rPr lang="en-GB" altLang="en-US" sz="2200" dirty="0">
                <a:solidFill>
                  <a:srgbClr val="253D8E"/>
                </a:solidFill>
              </a:rPr>
              <a:t>Try to have the bedroom as a ‘sleep room’ rather than a bedsit – even if you change things every night for the wind down hour</a:t>
            </a:r>
          </a:p>
          <a:p>
            <a:endParaRPr lang="en-GB" dirty="0"/>
          </a:p>
        </p:txBody>
      </p:sp>
    </p:spTree>
    <p:extLst>
      <p:ext uri="{BB962C8B-B14F-4D97-AF65-F5344CB8AC3E}">
        <p14:creationId xmlns:p14="http://schemas.microsoft.com/office/powerpoint/2010/main" val="21568479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GB" dirty="0"/>
              <a:t>FRIENDS Program</a:t>
            </a:r>
          </a:p>
        </p:txBody>
      </p:sp>
      <p:sp>
        <p:nvSpPr>
          <p:cNvPr id="5" name="Content Placeholder 2"/>
          <p:cNvSpPr txBox="1">
            <a:spLocks noGrp="1"/>
          </p:cNvSpPr>
          <p:nvPr>
            <p:ph type="body" sz="quarter" idx="10"/>
          </p:nvPr>
        </p:nvSpPr>
        <p:spPr>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Arial"/>
                <a:ea typeface="+mn-ea"/>
                <a:cs typeface="Arial"/>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Arial"/>
                <a:ea typeface="+mn-ea"/>
                <a:cs typeface="Arial"/>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a:ea typeface="+mn-ea"/>
                <a:cs typeface="Arial"/>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a:ea typeface="+mn-ea"/>
                <a:cs typeface="Arial"/>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a:ea typeface="+mn-ea"/>
                <a:cs typeface="Arial"/>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4F81BD"/>
                </a:solidFill>
                <a:effectLst/>
                <a:uLnTx/>
                <a:uFillTx/>
                <a:latin typeface="Calibri"/>
                <a:ea typeface="+mn-ea"/>
                <a:cs typeface="Arial"/>
              </a:rPr>
              <a:t>The FRIENDS programs range from children of 4 years right through to adults/elderly. Each program is similar in content however are  all age  appropriate and have additional techniques for each stage of development.</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GB" sz="1600" b="0" i="0" u="none" strike="noStrike" kern="1200" cap="none" spc="0" normalizeH="0" baseline="0" noProof="0" dirty="0">
              <a:ln>
                <a:noFill/>
              </a:ln>
              <a:solidFill>
                <a:prstClr val="black"/>
              </a:solidFill>
              <a:effectLst/>
              <a:uLnTx/>
              <a:uFillTx/>
              <a:latin typeface="Calibri"/>
              <a:ea typeface="+mn-ea"/>
              <a:cs typeface="Arial"/>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sz="2000" b="1" i="0" u="none" strike="noStrike" kern="1200" cap="none" spc="0" normalizeH="0" baseline="0" noProof="0" dirty="0">
                <a:ln>
                  <a:noFill/>
                </a:ln>
                <a:solidFill>
                  <a:prstClr val="black"/>
                </a:solidFill>
                <a:effectLst/>
                <a:uLnTx/>
                <a:uFillTx/>
                <a:latin typeface="Arial"/>
                <a:ea typeface="+mn-ea"/>
                <a:cs typeface="Arial"/>
              </a:rPr>
              <a:t>		Fun Friends (4 to 7 years)</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GB" sz="20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sz="2000" b="1" i="0" u="none" strike="noStrike" kern="1200" cap="none" spc="0" normalizeH="0" baseline="0" noProof="0" dirty="0">
                <a:ln>
                  <a:noFill/>
                </a:ln>
                <a:solidFill>
                  <a:prstClr val="black"/>
                </a:solidFill>
                <a:effectLst/>
                <a:uLnTx/>
                <a:uFillTx/>
                <a:latin typeface="Arial"/>
                <a:ea typeface="+mn-ea"/>
                <a:cs typeface="Arial"/>
              </a:rPr>
              <a:t>			Friends for Life (7 to 11 years)</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GB" sz="20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sz="2000" b="1" i="0" u="none" strike="noStrike" kern="1200" cap="none" spc="0" normalizeH="0" baseline="0" noProof="0" dirty="0">
                <a:ln>
                  <a:noFill/>
                </a:ln>
                <a:solidFill>
                  <a:prstClr val="black"/>
                </a:solidFill>
                <a:effectLst/>
                <a:uLnTx/>
                <a:uFillTx/>
                <a:latin typeface="Arial"/>
                <a:ea typeface="+mn-ea"/>
                <a:cs typeface="Arial"/>
              </a:rPr>
              <a:t>				My Friends Youth (12 to 16 years)</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GB" sz="20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sz="2000" b="1" i="0" u="none" strike="noStrike" kern="1200" cap="none" spc="0" normalizeH="0" baseline="0" noProof="0" dirty="0">
                <a:ln>
                  <a:noFill/>
                </a:ln>
                <a:solidFill>
                  <a:prstClr val="black"/>
                </a:solidFill>
                <a:effectLst/>
                <a:uLnTx/>
                <a:uFillTx/>
                <a:latin typeface="Arial"/>
                <a:ea typeface="+mn-ea"/>
                <a:cs typeface="Arial"/>
              </a:rPr>
              <a:t>				                  Resilience for Life (16+)</a:t>
            </a:r>
            <a:endParaRPr kumimoji="0" lang="en-GB" sz="2000" b="0" i="0" u="none" strike="noStrike" kern="1200" cap="none" spc="0" normalizeH="0" baseline="0" noProof="0" dirty="0">
              <a:ln>
                <a:noFill/>
              </a:ln>
              <a:solidFill>
                <a:prstClr val="black"/>
              </a:solidFill>
              <a:effectLst/>
              <a:uLnTx/>
              <a:uFillTx/>
              <a:latin typeface="Calibri"/>
              <a:ea typeface="+mn-ea"/>
              <a:cs typeface="Arial"/>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ysClr val="windowText" lastClr="000000"/>
              </a:solidFill>
              <a:effectLst/>
              <a:uLnTx/>
              <a:uFillTx/>
              <a:latin typeface="Arial"/>
              <a:ea typeface="+mn-ea"/>
              <a:cs typeface="Arial"/>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2780928"/>
            <a:ext cx="4108450" cy="320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3562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3" end="3"/>
                                            </p:txEl>
                                          </p:spTgt>
                                        </p:tgtEl>
                                        <p:attrNameLst>
                                          <p:attrName>style.visibility</p:attrName>
                                        </p:attrNameLst>
                                      </p:cBhvr>
                                      <p:to>
                                        <p:strVal val="visible"/>
                                      </p:to>
                                    </p:set>
                                    <p:animEffect transition="in" filter="fade">
                                      <p:cBhvr>
                                        <p:cTn id="14" dur="1000"/>
                                        <p:tgtEl>
                                          <p:spTgt spid="5">
                                            <p:txEl>
                                              <p:pRg st="3" end="3"/>
                                            </p:txEl>
                                          </p:spTgt>
                                        </p:tgtEl>
                                      </p:cBhvr>
                                    </p:animEffect>
                                    <p:anim calcmode="lin" valueType="num">
                                      <p:cBhvr>
                                        <p:cTn id="15"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animEffect transition="in" filter="fade">
                                      <p:cBhvr>
                                        <p:cTn id="21" dur="1000"/>
                                        <p:tgtEl>
                                          <p:spTgt spid="5">
                                            <p:txEl>
                                              <p:pRg st="5" end="5"/>
                                            </p:txEl>
                                          </p:spTgt>
                                        </p:tgtEl>
                                      </p:cBhvr>
                                    </p:animEffect>
                                    <p:anim calcmode="lin" valueType="num">
                                      <p:cBhvr>
                                        <p:cTn id="22"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xEl>
                                              <p:pRg st="7" end="7"/>
                                            </p:txEl>
                                          </p:spTgt>
                                        </p:tgtEl>
                                        <p:attrNameLst>
                                          <p:attrName>style.visibility</p:attrName>
                                        </p:attrNameLst>
                                      </p:cBhvr>
                                      <p:to>
                                        <p:strVal val="visible"/>
                                      </p:to>
                                    </p:set>
                                    <p:animEffect transition="in" filter="fade">
                                      <p:cBhvr>
                                        <p:cTn id="28" dur="1000"/>
                                        <p:tgtEl>
                                          <p:spTgt spid="5">
                                            <p:txEl>
                                              <p:pRg st="7" end="7"/>
                                            </p:txEl>
                                          </p:spTgt>
                                        </p:tgtEl>
                                      </p:cBhvr>
                                    </p:animEffect>
                                    <p:anim calcmode="lin" valueType="num">
                                      <p:cBhvr>
                                        <p:cTn id="29"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
                                            <p:txEl>
                                              <p:pRg st="9" end="9"/>
                                            </p:txEl>
                                          </p:spTgt>
                                        </p:tgtEl>
                                        <p:attrNameLst>
                                          <p:attrName>style.visibility</p:attrName>
                                        </p:attrNameLst>
                                      </p:cBhvr>
                                      <p:to>
                                        <p:strVal val="visible"/>
                                      </p:to>
                                    </p:set>
                                    <p:animEffect transition="in" filter="fade">
                                      <p:cBhvr>
                                        <p:cTn id="35" dur="1000"/>
                                        <p:tgtEl>
                                          <p:spTgt spid="5">
                                            <p:txEl>
                                              <p:pRg st="9" end="9"/>
                                            </p:txEl>
                                          </p:spTgt>
                                        </p:tgtEl>
                                      </p:cBhvr>
                                    </p:animEffect>
                                    <p:anim calcmode="lin" valueType="num">
                                      <p:cBhvr>
                                        <p:cTn id="36" dur="1000" fill="hold"/>
                                        <p:tgtEl>
                                          <p:spTgt spid="5">
                                            <p:txEl>
                                              <p:pRg st="9" end="9"/>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GB" dirty="0"/>
              <a:t>What is FRIENDS?</a:t>
            </a:r>
          </a:p>
        </p:txBody>
      </p:sp>
      <p:sp>
        <p:nvSpPr>
          <p:cNvPr id="5" name="Content Placeholder 2"/>
          <p:cNvSpPr txBox="1">
            <a:spLocks noGrp="1"/>
          </p:cNvSpPr>
          <p:nvPr>
            <p:ph type="body" sz="quarter" idx="10"/>
          </p:nvPr>
        </p:nvSpPr>
        <p:spPr>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Arial"/>
                <a:ea typeface="+mn-ea"/>
                <a:cs typeface="Arial"/>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Arial"/>
                <a:ea typeface="+mn-ea"/>
                <a:cs typeface="Arial"/>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a:ea typeface="+mn-ea"/>
                <a:cs typeface="Arial"/>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a:ea typeface="+mn-ea"/>
                <a:cs typeface="Arial"/>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a:ea typeface="+mn-ea"/>
                <a:cs typeface="Arial"/>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v"/>
              <a:tabLst/>
              <a:defRPr/>
            </a:pPr>
            <a:r>
              <a:rPr kumimoji="0" lang="en-GB" sz="2400" b="0" i="0" u="none" strike="noStrike" kern="1200" cap="none" spc="0" normalizeH="0" baseline="0" noProof="0" dirty="0">
                <a:ln>
                  <a:noFill/>
                </a:ln>
                <a:solidFill>
                  <a:srgbClr val="4F81BD"/>
                </a:solidFill>
                <a:effectLst/>
                <a:uLnTx/>
                <a:uFillTx/>
                <a:latin typeface="Calibri"/>
                <a:ea typeface="+mn-ea"/>
                <a:cs typeface="Arial"/>
              </a:rPr>
              <a:t>Developed by world-renowned child psychologist </a:t>
            </a:r>
            <a:r>
              <a:rPr kumimoji="0" lang="en-GB" sz="2400" b="0" i="0" u="none" strike="noStrike" kern="1200" cap="none" spc="0" normalizeH="0" baseline="0" noProof="0" dirty="0" err="1">
                <a:ln>
                  <a:noFill/>
                </a:ln>
                <a:solidFill>
                  <a:srgbClr val="4F81BD"/>
                </a:solidFill>
                <a:effectLst/>
                <a:uLnTx/>
                <a:uFillTx/>
                <a:latin typeface="Calibri"/>
                <a:ea typeface="+mn-ea"/>
                <a:cs typeface="Arial"/>
              </a:rPr>
              <a:t>Dr.</a:t>
            </a:r>
            <a:r>
              <a:rPr kumimoji="0" lang="en-GB" sz="2400" b="0" i="0" u="none" strike="noStrike" kern="1200" cap="none" spc="0" normalizeH="0" baseline="0" noProof="0" dirty="0">
                <a:ln>
                  <a:noFill/>
                </a:ln>
                <a:solidFill>
                  <a:srgbClr val="4F81BD"/>
                </a:solidFill>
                <a:effectLst/>
                <a:uLnTx/>
                <a:uFillTx/>
                <a:latin typeface="Calibri"/>
                <a:ea typeface="+mn-ea"/>
                <a:cs typeface="Arial"/>
              </a:rPr>
              <a:t> Paula Barrett. </a:t>
            </a: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v"/>
              <a:tabLst/>
              <a:defRPr/>
            </a:pPr>
            <a:r>
              <a:rPr kumimoji="0" lang="en-GB" sz="2400" b="0" i="0" u="none" strike="noStrike" kern="1200" cap="none" spc="0" normalizeH="0" baseline="0" noProof="0" dirty="0">
                <a:ln>
                  <a:noFill/>
                </a:ln>
                <a:solidFill>
                  <a:srgbClr val="4F81BD"/>
                </a:solidFill>
                <a:effectLst/>
                <a:uLnTx/>
                <a:uFillTx/>
                <a:latin typeface="Calibri"/>
                <a:ea typeface="+mn-ea"/>
                <a:cs typeface="Arial"/>
              </a:rPr>
              <a:t>It is an Australian evidence based programme relating to the early prevention and treatment of anxiety and promotion of positive relationships.</a:t>
            </a: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v"/>
              <a:tabLst/>
              <a:defRPr/>
            </a:pPr>
            <a:r>
              <a:rPr kumimoji="0" lang="en-GB" sz="2400" b="0" i="0" u="none" strike="noStrike" kern="1200" cap="none" spc="0" normalizeH="0" baseline="0" noProof="0" dirty="0">
                <a:ln>
                  <a:noFill/>
                </a:ln>
                <a:solidFill>
                  <a:srgbClr val="4F81BD"/>
                </a:solidFill>
                <a:effectLst/>
                <a:uLnTx/>
                <a:uFillTx/>
                <a:latin typeface="Calibri"/>
                <a:ea typeface="+mn-ea"/>
                <a:cs typeface="Arial"/>
              </a:rPr>
              <a:t>This programme promotes social and emotional well-being; it also teaches improved coping and problem solving skills.</a:t>
            </a: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v"/>
              <a:tabLst/>
              <a:defRPr/>
            </a:pPr>
            <a:r>
              <a:rPr kumimoji="0" lang="en-GB" sz="2400" b="0" i="0" u="none" strike="noStrike" kern="1200" cap="none" spc="0" normalizeH="0" baseline="0" noProof="0" dirty="0">
                <a:ln>
                  <a:noFill/>
                </a:ln>
                <a:solidFill>
                  <a:srgbClr val="4F81BD"/>
                </a:solidFill>
                <a:effectLst/>
                <a:uLnTx/>
                <a:uFillTx/>
                <a:latin typeface="Calibri"/>
                <a:ea typeface="+mn-ea"/>
                <a:cs typeface="Arial"/>
              </a:rPr>
              <a:t>Children and young people can use these skills in their daily lives.</a:t>
            </a:r>
          </a:p>
          <a:p>
            <a:pPr marL="342900" marR="0" lvl="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v"/>
              <a:tabLst/>
              <a:defRPr/>
            </a:pPr>
            <a:r>
              <a:rPr kumimoji="0" lang="en-GB" sz="2400" b="0" i="0" u="none" strike="noStrike" kern="1200" cap="none" spc="0" normalizeH="0" baseline="0" noProof="0" dirty="0">
                <a:ln>
                  <a:noFill/>
                </a:ln>
                <a:solidFill>
                  <a:srgbClr val="4F81BD"/>
                </a:solidFill>
                <a:effectLst/>
                <a:uLnTx/>
                <a:uFillTx/>
                <a:latin typeface="Calibri"/>
                <a:ea typeface="+mn-ea"/>
                <a:cs typeface="Arial"/>
              </a:rPr>
              <a:t>The sessions build up emotional resilience (strength).</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ysClr val="windowText" lastClr="000000"/>
              </a:solidFill>
              <a:effectLst/>
              <a:uLnTx/>
              <a:uFillTx/>
              <a:latin typeface="Arial"/>
              <a:ea typeface="+mn-ea"/>
              <a:cs typeface="Arial"/>
            </a:endParaRPr>
          </a:p>
        </p:txBody>
      </p:sp>
    </p:spTree>
    <p:extLst>
      <p:ext uri="{BB962C8B-B14F-4D97-AF65-F5344CB8AC3E}">
        <p14:creationId xmlns:p14="http://schemas.microsoft.com/office/powerpoint/2010/main" val="2842460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1000"/>
                                        <p:tgtEl>
                                          <p:spTgt spid="5">
                                            <p:txEl>
                                              <p:pRg st="2" end="2"/>
                                            </p:txEl>
                                          </p:spTgt>
                                        </p:tgtEl>
                                      </p:cBhvr>
                                    </p:animEffect>
                                    <p:anim calcmode="lin" valueType="num">
                                      <p:cBhvr>
                                        <p:cTn id="1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1000"/>
                                        <p:tgtEl>
                                          <p:spTgt spid="5">
                                            <p:txEl>
                                              <p:pRg st="3" end="3"/>
                                            </p:txEl>
                                          </p:spTgt>
                                        </p:tgtEl>
                                      </p:cBhvr>
                                    </p:animEffect>
                                    <p:anim calcmode="lin" valueType="num">
                                      <p:cBhvr>
                                        <p:cTn id="23"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1000"/>
                                        <p:tgtEl>
                                          <p:spTgt spid="5">
                                            <p:txEl>
                                              <p:pRg st="4" end="4"/>
                                            </p:txEl>
                                          </p:spTgt>
                                        </p:tgtEl>
                                      </p:cBhvr>
                                    </p:animEffect>
                                    <p:anim calcmode="lin" valueType="num">
                                      <p:cBhvr>
                                        <p:cTn id="28"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GB" dirty="0"/>
              <a:t>The FRIENDS Plan</a:t>
            </a:r>
          </a:p>
        </p:txBody>
      </p:sp>
      <p:sp>
        <p:nvSpPr>
          <p:cNvPr id="5" name="Content Placeholder 2"/>
          <p:cNvSpPr txBox="1">
            <a:spLocks noGrp="1"/>
          </p:cNvSpPr>
          <p:nvPr>
            <p:ph type="body" sz="quarter" idx="10"/>
          </p:nvPr>
        </p:nvSpPr>
        <p:spPr>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Arial"/>
                <a:ea typeface="+mn-ea"/>
                <a:cs typeface="Arial"/>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Arial"/>
                <a:ea typeface="+mn-ea"/>
                <a:cs typeface="Arial"/>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a:ea typeface="+mn-ea"/>
                <a:cs typeface="Arial"/>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a:ea typeface="+mn-ea"/>
                <a:cs typeface="Arial"/>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a:ea typeface="+mn-ea"/>
                <a:cs typeface="Arial"/>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3200" b="1" i="0" u="none" strike="noStrike" kern="1200" cap="none" spc="0" normalizeH="0" baseline="0" noProof="0" dirty="0">
                <a:ln>
                  <a:noFill/>
                </a:ln>
                <a:solidFill>
                  <a:srgbClr val="1F497D"/>
                </a:solidFill>
                <a:effectLst/>
                <a:uLnTx/>
                <a:uFillTx/>
                <a:latin typeface="Calibri"/>
                <a:ea typeface="+mn-ea"/>
                <a:cs typeface="Arial"/>
              </a:rPr>
              <a:t>F</a:t>
            </a:r>
            <a:r>
              <a:rPr kumimoji="0" lang="en-GB" sz="3200" b="0" i="0" u="none" strike="noStrike" kern="1200" cap="none" spc="0" normalizeH="0" baseline="0" noProof="0" dirty="0">
                <a:ln>
                  <a:noFill/>
                </a:ln>
                <a:solidFill>
                  <a:srgbClr val="1F497D"/>
                </a:solidFill>
                <a:effectLst/>
                <a:uLnTx/>
                <a:uFillTx/>
                <a:latin typeface="Calibri"/>
                <a:ea typeface="+mn-ea"/>
                <a:cs typeface="Arial"/>
              </a:rPr>
              <a:t>eelings.</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3200" b="1" i="0" u="none" strike="noStrike" kern="1200" cap="none" spc="0" normalizeH="0" baseline="0" noProof="0" dirty="0">
                <a:ln>
                  <a:noFill/>
                </a:ln>
                <a:solidFill>
                  <a:srgbClr val="1F497D"/>
                </a:solidFill>
                <a:effectLst/>
                <a:uLnTx/>
                <a:uFillTx/>
                <a:latin typeface="Calibri"/>
                <a:ea typeface="+mn-ea"/>
                <a:cs typeface="Arial"/>
              </a:rPr>
              <a:t>R</a:t>
            </a:r>
            <a:r>
              <a:rPr kumimoji="0" lang="en-GB" sz="3200" b="0" i="0" u="none" strike="noStrike" kern="1200" cap="none" spc="0" normalizeH="0" baseline="0" noProof="0" dirty="0">
                <a:ln>
                  <a:noFill/>
                </a:ln>
                <a:solidFill>
                  <a:srgbClr val="1F497D"/>
                </a:solidFill>
                <a:effectLst/>
                <a:uLnTx/>
                <a:uFillTx/>
                <a:latin typeface="Calibri"/>
                <a:ea typeface="+mn-ea"/>
                <a:cs typeface="Arial"/>
              </a:rPr>
              <a:t>emember to relax. Have quiet time.</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3200" b="1" i="0" u="none" strike="noStrike" kern="1200" cap="none" spc="0" normalizeH="0" baseline="0" noProof="0" dirty="0">
                <a:ln>
                  <a:noFill/>
                </a:ln>
                <a:solidFill>
                  <a:srgbClr val="1F497D"/>
                </a:solidFill>
                <a:effectLst/>
                <a:uLnTx/>
                <a:uFillTx/>
                <a:latin typeface="Calibri"/>
                <a:ea typeface="+mn-ea"/>
                <a:cs typeface="Arial"/>
              </a:rPr>
              <a:t>I </a:t>
            </a:r>
            <a:r>
              <a:rPr kumimoji="0" lang="en-GB" sz="3200" b="0" i="0" u="none" strike="noStrike" kern="1200" cap="none" spc="0" normalizeH="0" baseline="0" noProof="0" dirty="0">
                <a:ln>
                  <a:noFill/>
                </a:ln>
                <a:solidFill>
                  <a:srgbClr val="1F497D"/>
                </a:solidFill>
                <a:effectLst/>
                <a:uLnTx/>
                <a:uFillTx/>
                <a:latin typeface="Calibri"/>
                <a:ea typeface="+mn-ea"/>
                <a:cs typeface="Arial"/>
              </a:rPr>
              <a:t>can do it ! I can try my best !</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3200" b="1" i="0" u="none" strike="noStrike" kern="1200" cap="none" spc="0" normalizeH="0" baseline="0" noProof="0" dirty="0">
                <a:ln>
                  <a:noFill/>
                </a:ln>
                <a:solidFill>
                  <a:srgbClr val="1F497D"/>
                </a:solidFill>
                <a:effectLst/>
                <a:uLnTx/>
                <a:uFillTx/>
                <a:latin typeface="Calibri"/>
                <a:ea typeface="+mn-ea"/>
                <a:cs typeface="Arial"/>
              </a:rPr>
              <a:t>E</a:t>
            </a:r>
            <a:r>
              <a:rPr kumimoji="0" lang="en-GB" sz="3200" b="0" i="0" u="none" strike="noStrike" kern="1200" cap="none" spc="0" normalizeH="0" baseline="0" noProof="0" dirty="0">
                <a:ln>
                  <a:noFill/>
                </a:ln>
                <a:solidFill>
                  <a:srgbClr val="1F497D"/>
                </a:solidFill>
                <a:effectLst/>
                <a:uLnTx/>
                <a:uFillTx/>
                <a:latin typeface="Calibri"/>
                <a:ea typeface="+mn-ea"/>
                <a:cs typeface="Arial"/>
              </a:rPr>
              <a:t>xplore solutions and Coping Step Plans.</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3200" b="1" i="0" u="none" strike="noStrike" kern="1200" cap="none" spc="0" normalizeH="0" baseline="0" noProof="0" dirty="0">
                <a:ln>
                  <a:noFill/>
                </a:ln>
                <a:solidFill>
                  <a:srgbClr val="1F497D"/>
                </a:solidFill>
                <a:effectLst/>
                <a:uLnTx/>
                <a:uFillTx/>
                <a:latin typeface="Calibri"/>
                <a:ea typeface="+mn-ea"/>
                <a:cs typeface="Arial"/>
              </a:rPr>
              <a:t>N</a:t>
            </a:r>
            <a:r>
              <a:rPr kumimoji="0" lang="en-GB" sz="3200" b="0" i="0" u="none" strike="noStrike" kern="1200" cap="none" spc="0" normalizeH="0" baseline="0" noProof="0" dirty="0">
                <a:ln>
                  <a:noFill/>
                </a:ln>
                <a:solidFill>
                  <a:srgbClr val="1F497D"/>
                </a:solidFill>
                <a:effectLst/>
                <a:uLnTx/>
                <a:uFillTx/>
                <a:latin typeface="Calibri"/>
                <a:ea typeface="+mn-ea"/>
                <a:cs typeface="Arial"/>
              </a:rPr>
              <a:t>ow reward yourself ! You’ve done your best!</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3200" b="1" i="0" u="none" strike="noStrike" kern="1200" cap="none" spc="0" normalizeH="0" baseline="0" noProof="0" dirty="0">
                <a:ln>
                  <a:noFill/>
                </a:ln>
                <a:solidFill>
                  <a:srgbClr val="1F497D"/>
                </a:solidFill>
                <a:effectLst/>
                <a:uLnTx/>
                <a:uFillTx/>
                <a:latin typeface="Calibri"/>
                <a:ea typeface="+mn-ea"/>
                <a:cs typeface="Arial"/>
              </a:rPr>
              <a:t>D</a:t>
            </a:r>
            <a:r>
              <a:rPr kumimoji="0" lang="en-GB" sz="3200" b="0" i="0" u="none" strike="noStrike" kern="1200" cap="none" spc="0" normalizeH="0" baseline="0" noProof="0" dirty="0">
                <a:ln>
                  <a:noFill/>
                </a:ln>
                <a:solidFill>
                  <a:srgbClr val="1F497D"/>
                </a:solidFill>
                <a:effectLst/>
                <a:uLnTx/>
                <a:uFillTx/>
                <a:latin typeface="Calibri"/>
                <a:ea typeface="+mn-ea"/>
                <a:cs typeface="Arial"/>
              </a:rPr>
              <a:t>on’t forget to practise.</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3200" b="1" i="0" u="none" strike="noStrike" kern="1200" cap="none" spc="0" normalizeH="0" baseline="0" noProof="0" dirty="0">
                <a:ln>
                  <a:noFill/>
                </a:ln>
                <a:solidFill>
                  <a:srgbClr val="1F497D"/>
                </a:solidFill>
                <a:effectLst/>
                <a:uLnTx/>
                <a:uFillTx/>
                <a:latin typeface="Calibri"/>
                <a:ea typeface="+mn-ea"/>
                <a:cs typeface="Arial"/>
              </a:rPr>
              <a:t>S</a:t>
            </a:r>
            <a:r>
              <a:rPr kumimoji="0" lang="en-GB" sz="3200" b="0" i="0" u="none" strike="noStrike" kern="1200" cap="none" spc="0" normalizeH="0" baseline="0" noProof="0" dirty="0">
                <a:ln>
                  <a:noFill/>
                </a:ln>
                <a:solidFill>
                  <a:srgbClr val="1F497D"/>
                </a:solidFill>
                <a:effectLst/>
                <a:uLnTx/>
                <a:uFillTx/>
                <a:latin typeface="Calibri"/>
                <a:ea typeface="+mn-ea"/>
                <a:cs typeface="Arial"/>
              </a:rPr>
              <a:t>mile ! Stay calm for life !</a:t>
            </a:r>
            <a:endParaRPr kumimoji="0" lang="en-GB" sz="3200" b="1" i="0" u="none" strike="noStrike" kern="1200" cap="none" spc="0" normalizeH="0" baseline="0" noProof="0" dirty="0">
              <a:ln>
                <a:noFill/>
              </a:ln>
              <a:solidFill>
                <a:srgbClr val="1F497D"/>
              </a:solidFill>
              <a:effectLst/>
              <a:uLnTx/>
              <a:uFillTx/>
              <a:latin typeface="Calibri"/>
              <a:ea typeface="+mn-ea"/>
              <a:cs typeface="Arial"/>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ysClr val="windowText" lastClr="000000"/>
              </a:solidFill>
              <a:effectLst/>
              <a:uLnTx/>
              <a:uFillTx/>
              <a:latin typeface="Arial"/>
              <a:ea typeface="+mn-ea"/>
              <a:cs typeface="Arial"/>
            </a:endParaRPr>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6210" y="692696"/>
            <a:ext cx="1666676" cy="1601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0272" y="1844824"/>
            <a:ext cx="1656184" cy="1656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056" y="4581128"/>
            <a:ext cx="1368152" cy="1240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7909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1000"/>
                                        <p:tgtEl>
                                          <p:spTgt spid="5">
                                            <p:txEl>
                                              <p:pRg st="2" end="2"/>
                                            </p:txEl>
                                          </p:spTgt>
                                        </p:tgtEl>
                                      </p:cBhvr>
                                    </p:animEffect>
                                    <p:anim calcmode="lin" valueType="num">
                                      <p:cBhvr>
                                        <p:cTn id="1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1000"/>
                                        <p:tgtEl>
                                          <p:spTgt spid="5">
                                            <p:txEl>
                                              <p:pRg st="3" end="3"/>
                                            </p:txEl>
                                          </p:spTgt>
                                        </p:tgtEl>
                                      </p:cBhvr>
                                    </p:animEffect>
                                    <p:anim calcmode="lin" valueType="num">
                                      <p:cBhvr>
                                        <p:cTn id="23"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1000"/>
                                        <p:tgtEl>
                                          <p:spTgt spid="5">
                                            <p:txEl>
                                              <p:pRg st="4" end="4"/>
                                            </p:txEl>
                                          </p:spTgt>
                                        </p:tgtEl>
                                      </p:cBhvr>
                                    </p:animEffect>
                                    <p:anim calcmode="lin" valueType="num">
                                      <p:cBhvr>
                                        <p:cTn id="28"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5">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1000"/>
                                        <p:tgtEl>
                                          <p:spTgt spid="5">
                                            <p:txEl>
                                              <p:pRg st="5" end="5"/>
                                            </p:txEl>
                                          </p:spTgt>
                                        </p:tgtEl>
                                      </p:cBhvr>
                                    </p:animEffect>
                                    <p:anim calcmode="lin" valueType="num">
                                      <p:cBhvr>
                                        <p:cTn id="3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5">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1000"/>
                                        <p:tgtEl>
                                          <p:spTgt spid="5">
                                            <p:txEl>
                                              <p:pRg st="6" end="6"/>
                                            </p:txEl>
                                          </p:spTgt>
                                        </p:tgtEl>
                                      </p:cBhvr>
                                    </p:animEffect>
                                    <p:anim calcmode="lin" valueType="num">
                                      <p:cBhvr>
                                        <p:cTn id="38"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GB" dirty="0"/>
              <a:t>Understanding Emotions</a:t>
            </a:r>
          </a:p>
        </p:txBody>
      </p:sp>
      <p:sp>
        <p:nvSpPr>
          <p:cNvPr id="5" name="Text Placeholder 4"/>
          <p:cNvSpPr txBox="1">
            <a:spLocks noGrp="1"/>
          </p:cNvSpPr>
          <p:nvPr>
            <p:ph type="body" sz="quarter" idx="10"/>
          </p:nvPr>
        </p:nvSpPr>
        <p:spPr>
          <a:xfrm>
            <a:off x="468313" y="1772816"/>
            <a:ext cx="4967783" cy="4228850"/>
          </a:xfrm>
          <a:prstGeom prst="rect">
            <a:avLst/>
          </a:prstGeom>
          <a:noFill/>
        </p:spPr>
        <p:txBody>
          <a:bodyPr wrap="square" rtlCol="0">
            <a:spAutoFit/>
          </a:bodyPr>
          <a:lstStyle/>
          <a:p>
            <a:r>
              <a:rPr lang="en-GB" sz="3200" dirty="0">
                <a:solidFill>
                  <a:srgbClr val="4F81BD"/>
                </a:solidFill>
                <a:latin typeface="Calibri"/>
              </a:rPr>
              <a:t>Have you ever noticed the announcement on every airline…</a:t>
            </a:r>
          </a:p>
          <a:p>
            <a:endParaRPr lang="en-GB" sz="3200" dirty="0">
              <a:solidFill>
                <a:srgbClr val="4F81BD"/>
              </a:solidFill>
              <a:latin typeface="Calibri"/>
            </a:endParaRPr>
          </a:p>
          <a:p>
            <a:r>
              <a:rPr lang="en-GB" sz="3200" dirty="0">
                <a:solidFill>
                  <a:srgbClr val="4F81BD"/>
                </a:solidFill>
                <a:latin typeface="Calibri"/>
              </a:rPr>
              <a:t>“When the oxygen mask falls, adults need to put their oxygen masks on first before assisting children.”</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176" y="2276872"/>
            <a:ext cx="1816100" cy="2511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28268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620688"/>
            <a:ext cx="5352070" cy="576064"/>
          </a:xfrm>
        </p:spPr>
        <p:txBody>
          <a:bodyPr/>
          <a:lstStyle/>
          <a:p>
            <a:r>
              <a:rPr lang="en-GB" dirty="0">
                <a:solidFill>
                  <a:schemeClr val="tx2"/>
                </a:solidFill>
              </a:rPr>
              <a:t>How to access the School Nursing Service</a:t>
            </a:r>
          </a:p>
        </p:txBody>
      </p:sp>
      <p:sp>
        <p:nvSpPr>
          <p:cNvPr id="4" name="Content Placeholder 3"/>
          <p:cNvSpPr>
            <a:spLocks noGrp="1"/>
          </p:cNvSpPr>
          <p:nvPr>
            <p:ph type="body" sz="quarter" idx="10"/>
          </p:nvPr>
        </p:nvSpPr>
        <p:spPr>
          <a:xfrm>
            <a:off x="468313" y="1772816"/>
            <a:ext cx="5543847" cy="3970408"/>
          </a:xfrm>
        </p:spPr>
        <p:txBody>
          <a:bodyPr>
            <a:normAutofit fontScale="92500" lnSpcReduction="20000"/>
          </a:bodyPr>
          <a:lstStyle/>
          <a:p>
            <a:r>
              <a:rPr lang="en-GB" sz="2600" dirty="0">
                <a:solidFill>
                  <a:schemeClr val="tx2"/>
                </a:solidFill>
              </a:rPr>
              <a:t>We operate a </a:t>
            </a:r>
            <a:r>
              <a:rPr lang="en-GB" sz="2600" b="1" dirty="0">
                <a:solidFill>
                  <a:schemeClr val="tx2"/>
                </a:solidFill>
              </a:rPr>
              <a:t>Single Point of Access </a:t>
            </a:r>
          </a:p>
          <a:p>
            <a:endParaRPr lang="en-GB" sz="2600" dirty="0">
              <a:solidFill>
                <a:schemeClr val="tx2"/>
              </a:solidFill>
            </a:endParaRPr>
          </a:p>
          <a:p>
            <a:r>
              <a:rPr lang="en-GB" sz="2600" dirty="0">
                <a:solidFill>
                  <a:schemeClr val="tx2"/>
                </a:solidFill>
              </a:rPr>
              <a:t>We work Monday to Friday 9am-5pm</a:t>
            </a:r>
          </a:p>
          <a:p>
            <a:r>
              <a:rPr lang="en-GB" sz="2600" dirty="0">
                <a:solidFill>
                  <a:schemeClr val="tx2"/>
                </a:solidFill>
              </a:rPr>
              <a:t>	Call: 01922 423349</a:t>
            </a:r>
          </a:p>
          <a:p>
            <a:r>
              <a:rPr lang="en-GB" sz="2600" dirty="0">
                <a:solidFill>
                  <a:schemeClr val="tx2"/>
                </a:solidFill>
              </a:rPr>
              <a:t>	Text: 07520 634 909</a:t>
            </a:r>
          </a:p>
          <a:p>
            <a:pPr marL="285750" indent="-285750">
              <a:buFont typeface="Arial" panose="020B0604020202020204" pitchFamily="34" charset="0"/>
              <a:buChar char="•"/>
            </a:pPr>
            <a:endParaRPr lang="en-GB" sz="2600" dirty="0">
              <a:solidFill>
                <a:schemeClr val="tx2"/>
              </a:solidFill>
            </a:endParaRPr>
          </a:p>
          <a:p>
            <a:r>
              <a:rPr lang="en-GB" sz="2600" dirty="0">
                <a:solidFill>
                  <a:schemeClr val="tx2"/>
                </a:solidFill>
              </a:rPr>
              <a:t>We offer confidential advice and support. </a:t>
            </a:r>
          </a:p>
          <a:p>
            <a:endParaRPr lang="en-GB" sz="2600" dirty="0">
              <a:solidFill>
                <a:schemeClr val="tx2"/>
              </a:solidFill>
            </a:endParaRPr>
          </a:p>
          <a:p>
            <a:r>
              <a:rPr lang="en-GB" sz="2600" dirty="0">
                <a:solidFill>
                  <a:schemeClr val="tx2"/>
                </a:solidFill>
              </a:rPr>
              <a:t>Our text service allows parents/carers to contact us anonymously </a:t>
            </a:r>
          </a:p>
          <a:p>
            <a:endParaRPr lang="en-GB" sz="2600" dirty="0"/>
          </a:p>
        </p:txBody>
      </p:sp>
      <p:sp>
        <p:nvSpPr>
          <p:cNvPr id="8" name="TextBox 7"/>
          <p:cNvSpPr txBox="1"/>
          <p:nvPr/>
        </p:nvSpPr>
        <p:spPr>
          <a:xfrm>
            <a:off x="6732240" y="1988840"/>
            <a:ext cx="184731" cy="369332"/>
          </a:xfrm>
          <a:prstGeom prst="rect">
            <a:avLst/>
          </a:prstGeom>
          <a:noFill/>
        </p:spPr>
        <p:txBody>
          <a:bodyPr wrap="none" rtlCol="0">
            <a:spAutoFit/>
          </a:bodyPr>
          <a:lstStyle/>
          <a:p>
            <a:endParaRPr lang="en-GB"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2160" y="1789584"/>
            <a:ext cx="2900486" cy="3725077"/>
          </a:xfrm>
          <a:prstGeom prst="rect">
            <a:avLst/>
          </a:prstGeom>
        </p:spPr>
      </p:pic>
    </p:spTree>
    <p:extLst>
      <p:ext uri="{BB962C8B-B14F-4D97-AF65-F5344CB8AC3E}">
        <p14:creationId xmlns:p14="http://schemas.microsoft.com/office/powerpoint/2010/main" val="12983214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24744"/>
            <a:ext cx="8229600" cy="576064"/>
          </a:xfrm>
        </p:spPr>
        <p:txBody>
          <a:bodyPr/>
          <a:lstStyle/>
          <a:p>
            <a:r>
              <a:rPr lang="en-GB" dirty="0"/>
              <a:t>Adult Resilience Program</a:t>
            </a:r>
          </a:p>
        </p:txBody>
      </p:sp>
      <p:sp>
        <p:nvSpPr>
          <p:cNvPr id="4" name="Content Placeholder 2"/>
          <p:cNvSpPr txBox="1">
            <a:spLocks/>
          </p:cNvSpPr>
          <p:nvPr/>
        </p:nvSpPr>
        <p:spPr>
          <a:xfrm>
            <a:off x="395536" y="2132857"/>
            <a:ext cx="8424936" cy="374441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Arial"/>
                <a:ea typeface="+mn-ea"/>
                <a:cs typeface="Arial"/>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Arial"/>
                <a:ea typeface="+mn-ea"/>
                <a:cs typeface="Arial"/>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a:ea typeface="+mn-ea"/>
                <a:cs typeface="Arial"/>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a:ea typeface="+mn-ea"/>
                <a:cs typeface="Arial"/>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a:ea typeface="+mn-ea"/>
                <a:cs typeface="Arial"/>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ct val="2000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schemeClr val="tx2"/>
                </a:solidFill>
                <a:effectLst/>
                <a:uLnTx/>
                <a:uFillTx/>
                <a:latin typeface="+mn-lt"/>
                <a:ea typeface="+mn-ea"/>
                <a:cs typeface="Arial"/>
              </a:rPr>
              <a:t>The Adult Resilience Program helps adults to build confidence, reduce anxiety and improve skills to cope more effectively with many challenging situations that they may come across.</a:t>
            </a:r>
          </a:p>
          <a:p>
            <a:pPr marL="0" marR="0" lvl="0" indent="0" algn="l" defTabSz="914400" rtl="0" eaLnBrk="1" fontAlgn="auto" latinLnBrk="0" hangingPunct="1">
              <a:lnSpc>
                <a:spcPct val="150000"/>
              </a:lnSpc>
              <a:spcBef>
                <a:spcPct val="2000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schemeClr val="tx2"/>
                </a:solidFill>
                <a:effectLst/>
                <a:uLnTx/>
                <a:uFillTx/>
                <a:latin typeface="+mn-lt"/>
                <a:ea typeface="+mn-ea"/>
                <a:cs typeface="Arial"/>
              </a:rPr>
              <a:t>Some of the skills taught in the program are:</a:t>
            </a:r>
          </a:p>
          <a:p>
            <a:pPr marL="342900" marR="0" lvl="0" indent="-342900" algn="l" defTabSz="914400" rtl="0" eaLnBrk="1" fontAlgn="auto" latinLnBrk="0" hangingPunct="1">
              <a:lnSpc>
                <a:spcPct val="150000"/>
              </a:lnSpc>
              <a:spcBef>
                <a:spcPct val="20000"/>
              </a:spcBef>
              <a:spcAft>
                <a:spcPts val="0"/>
              </a:spcAft>
              <a:buClrTx/>
              <a:buSzTx/>
              <a:buFont typeface="Wingdings" panose="05000000000000000000" pitchFamily="2" charset="2"/>
              <a:buChar char="v"/>
              <a:tabLst/>
              <a:defRPr/>
            </a:pPr>
            <a:r>
              <a:rPr kumimoji="0" lang="en-GB" sz="1800" b="0" i="0" u="none" strike="noStrike" kern="1200" cap="none" spc="0" normalizeH="0" baseline="0" noProof="0" dirty="0">
                <a:ln>
                  <a:noFill/>
                </a:ln>
                <a:solidFill>
                  <a:schemeClr val="tx2"/>
                </a:solidFill>
                <a:effectLst/>
                <a:uLnTx/>
                <a:uFillTx/>
                <a:latin typeface="+mn-lt"/>
                <a:ea typeface="+mn-ea"/>
                <a:cs typeface="Arial"/>
              </a:rPr>
              <a:t>Developing an awareness of own feelings, mindfulness and empathy </a:t>
            </a:r>
          </a:p>
          <a:p>
            <a:pPr marL="342900" marR="0" lvl="0" indent="-342900" algn="l" defTabSz="914400" rtl="0" eaLnBrk="1" fontAlgn="auto" latinLnBrk="0" hangingPunct="1">
              <a:lnSpc>
                <a:spcPct val="150000"/>
              </a:lnSpc>
              <a:spcBef>
                <a:spcPct val="20000"/>
              </a:spcBef>
              <a:spcAft>
                <a:spcPts val="0"/>
              </a:spcAft>
              <a:buClrTx/>
              <a:buSzTx/>
              <a:buFont typeface="Wingdings" panose="05000000000000000000" pitchFamily="2" charset="2"/>
              <a:buChar char="v"/>
              <a:tabLst/>
              <a:defRPr/>
            </a:pPr>
            <a:r>
              <a:rPr kumimoji="0" lang="en-GB" sz="1800" b="0" i="0" u="none" strike="noStrike" kern="1200" cap="none" spc="0" normalizeH="0" baseline="0" noProof="0" dirty="0">
                <a:ln>
                  <a:noFill/>
                </a:ln>
                <a:solidFill>
                  <a:schemeClr val="tx2"/>
                </a:solidFill>
                <a:effectLst/>
                <a:uLnTx/>
                <a:uFillTx/>
                <a:latin typeface="+mn-lt"/>
                <a:ea typeface="+mn-ea"/>
                <a:cs typeface="Arial"/>
              </a:rPr>
              <a:t>Identifying body clues when getting stressed and Relaxation</a:t>
            </a:r>
          </a:p>
          <a:p>
            <a:pPr marL="342900" marR="0" lvl="0" indent="-342900" algn="l" defTabSz="914400" rtl="0" eaLnBrk="1" fontAlgn="auto" latinLnBrk="0" hangingPunct="1">
              <a:lnSpc>
                <a:spcPct val="150000"/>
              </a:lnSpc>
              <a:spcBef>
                <a:spcPct val="20000"/>
              </a:spcBef>
              <a:spcAft>
                <a:spcPts val="0"/>
              </a:spcAft>
              <a:buClrTx/>
              <a:buSzTx/>
              <a:buFont typeface="Wingdings" panose="05000000000000000000" pitchFamily="2" charset="2"/>
              <a:buChar char="v"/>
              <a:tabLst/>
              <a:defRPr/>
            </a:pPr>
            <a:r>
              <a:rPr kumimoji="0" lang="en-GB" sz="1800" b="0" i="0" u="none" strike="noStrike" kern="1200" cap="none" spc="0" normalizeH="0" baseline="0" noProof="0" dirty="0">
                <a:ln>
                  <a:noFill/>
                </a:ln>
                <a:solidFill>
                  <a:schemeClr val="tx2"/>
                </a:solidFill>
                <a:effectLst/>
                <a:uLnTx/>
                <a:uFillTx/>
                <a:latin typeface="+mn-lt"/>
                <a:ea typeface="+mn-ea"/>
                <a:cs typeface="Arial"/>
              </a:rPr>
              <a:t>Challenging negative thoughts and changing them into positive thoughts</a:t>
            </a:r>
          </a:p>
          <a:p>
            <a:pPr marL="342900" marR="0" lvl="0" indent="-342900" algn="l" defTabSz="914400" rtl="0" eaLnBrk="1" fontAlgn="auto" latinLnBrk="0" hangingPunct="1">
              <a:lnSpc>
                <a:spcPct val="150000"/>
              </a:lnSpc>
              <a:spcBef>
                <a:spcPct val="20000"/>
              </a:spcBef>
              <a:spcAft>
                <a:spcPts val="0"/>
              </a:spcAft>
              <a:buClrTx/>
              <a:buSzTx/>
              <a:buFont typeface="Wingdings" panose="05000000000000000000" pitchFamily="2" charset="2"/>
              <a:buChar char="v"/>
              <a:tabLst/>
              <a:defRPr/>
            </a:pPr>
            <a:r>
              <a:rPr kumimoji="0" lang="en-GB" sz="1800" b="0" i="0" u="none" strike="noStrike" kern="1200" cap="none" spc="0" normalizeH="0" baseline="0" noProof="0" dirty="0">
                <a:ln>
                  <a:noFill/>
                </a:ln>
                <a:solidFill>
                  <a:schemeClr val="tx2"/>
                </a:solidFill>
                <a:effectLst/>
                <a:uLnTx/>
                <a:uFillTx/>
                <a:latin typeface="+mn-lt"/>
                <a:ea typeface="+mn-ea"/>
                <a:cs typeface="Arial"/>
              </a:rPr>
              <a:t>Identifying role models and building support networks</a:t>
            </a:r>
          </a:p>
          <a:p>
            <a:pPr marL="342900" marR="0" lvl="0" indent="-342900" algn="l" defTabSz="914400" rtl="0" eaLnBrk="1" fontAlgn="auto" latinLnBrk="0" hangingPunct="1">
              <a:lnSpc>
                <a:spcPct val="150000"/>
              </a:lnSpc>
              <a:spcBef>
                <a:spcPct val="20000"/>
              </a:spcBef>
              <a:spcAft>
                <a:spcPts val="0"/>
              </a:spcAft>
              <a:buClrTx/>
              <a:buSzTx/>
              <a:buFont typeface="Wingdings" panose="05000000000000000000" pitchFamily="2" charset="2"/>
              <a:buChar char="v"/>
              <a:tabLst/>
              <a:defRPr/>
            </a:pPr>
            <a:r>
              <a:rPr kumimoji="0" lang="en-GB" sz="1800" b="0" i="0" u="none" strike="noStrike" kern="1200" cap="none" spc="0" normalizeH="0" baseline="0" noProof="0" dirty="0">
                <a:ln>
                  <a:noFill/>
                </a:ln>
                <a:solidFill>
                  <a:schemeClr val="tx2"/>
                </a:solidFill>
                <a:effectLst/>
                <a:uLnTx/>
                <a:uFillTx/>
                <a:latin typeface="+mn-lt"/>
                <a:ea typeface="+mn-ea"/>
                <a:cs typeface="Arial"/>
              </a:rPr>
              <a:t>Setting goals and exploring solutions and coping step plans</a:t>
            </a: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764704"/>
            <a:ext cx="1440160" cy="1484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25196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Parenting Programs</a:t>
            </a:r>
          </a:p>
        </p:txBody>
      </p:sp>
      <p:sp>
        <p:nvSpPr>
          <p:cNvPr id="4" name="Content Placeholder 2"/>
          <p:cNvSpPr txBox="1">
            <a:spLocks/>
          </p:cNvSpPr>
          <p:nvPr/>
        </p:nvSpPr>
        <p:spPr>
          <a:xfrm>
            <a:off x="457200" y="1600201"/>
            <a:ext cx="8291264" cy="4205063"/>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Arial"/>
                <a:ea typeface="+mn-ea"/>
                <a:cs typeface="Arial"/>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Arial"/>
                <a:ea typeface="+mn-ea"/>
                <a:cs typeface="Arial"/>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a:ea typeface="+mn-ea"/>
                <a:cs typeface="Arial"/>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a:ea typeface="+mn-ea"/>
                <a:cs typeface="Arial"/>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a:ea typeface="+mn-ea"/>
                <a:cs typeface="Arial"/>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ct val="20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schemeClr val="tx2"/>
                </a:solidFill>
                <a:effectLst/>
                <a:uLnTx/>
                <a:uFillTx/>
                <a:latin typeface="+mn-lt"/>
              </a:rPr>
              <a:t>The School Nursing Service run the following parenting programs:</a:t>
            </a:r>
          </a:p>
          <a:p>
            <a:pPr marL="342900" marR="0" lvl="0" indent="-342900" algn="l" defTabSz="914400" rtl="0" eaLnBrk="1" fontAlgn="auto" latinLnBrk="0" hangingPunct="1">
              <a:lnSpc>
                <a:spcPct val="150000"/>
              </a:lnSpc>
              <a:spcBef>
                <a:spcPct val="20000"/>
              </a:spcBef>
              <a:spcAft>
                <a:spcPts val="0"/>
              </a:spcAft>
              <a:buClr>
                <a:srgbClr val="7030A0"/>
              </a:buClr>
              <a:buSzTx/>
              <a:buFont typeface="Wingdings" panose="05000000000000000000" pitchFamily="2" charset="2"/>
              <a:buChar char="v"/>
              <a:tabLst/>
              <a:defRPr/>
            </a:pPr>
            <a:r>
              <a:rPr kumimoji="0" lang="en-GB" sz="2800" b="0" i="0" u="none" strike="noStrike" kern="1200" cap="none" spc="0" normalizeH="0" baseline="0" noProof="0" dirty="0">
                <a:ln>
                  <a:noFill/>
                </a:ln>
                <a:solidFill>
                  <a:schemeClr val="tx2"/>
                </a:solidFill>
                <a:effectLst/>
                <a:uLnTx/>
                <a:uFillTx/>
                <a:latin typeface="+mn-lt"/>
              </a:rPr>
              <a:t>Understanding Your Child’s Behaviour – Solihull Approach (0-11years)</a:t>
            </a:r>
          </a:p>
          <a:p>
            <a:pPr marL="342900" marR="0" lvl="0" indent="-342900" algn="l" defTabSz="914400" rtl="0" eaLnBrk="1" fontAlgn="auto" latinLnBrk="0" hangingPunct="1">
              <a:lnSpc>
                <a:spcPct val="150000"/>
              </a:lnSpc>
              <a:spcBef>
                <a:spcPct val="20000"/>
              </a:spcBef>
              <a:spcAft>
                <a:spcPts val="0"/>
              </a:spcAft>
              <a:buClr>
                <a:srgbClr val="7030A0"/>
              </a:buClr>
              <a:buSzTx/>
              <a:buFont typeface="Wingdings" panose="05000000000000000000" pitchFamily="2" charset="2"/>
              <a:buChar char="v"/>
              <a:tabLst/>
              <a:defRPr/>
            </a:pPr>
            <a:r>
              <a:rPr kumimoji="0" lang="en-GB" sz="2800" b="0" i="0" u="none" strike="noStrike" kern="1200" cap="none" spc="0" normalizeH="0" baseline="0" noProof="0" dirty="0">
                <a:ln>
                  <a:noFill/>
                </a:ln>
                <a:solidFill>
                  <a:schemeClr val="tx2"/>
                </a:solidFill>
                <a:effectLst/>
                <a:uLnTx/>
                <a:uFillTx/>
                <a:latin typeface="+mn-lt"/>
              </a:rPr>
              <a:t>Group Triple P Positive Parenting Program (0-11 years)</a:t>
            </a:r>
          </a:p>
          <a:p>
            <a:pPr marL="342900" marR="0" lvl="0" indent="-342900" algn="l" defTabSz="914400" rtl="0" eaLnBrk="1" fontAlgn="auto" latinLnBrk="0" hangingPunct="1">
              <a:lnSpc>
                <a:spcPct val="150000"/>
              </a:lnSpc>
              <a:spcBef>
                <a:spcPct val="20000"/>
              </a:spcBef>
              <a:spcAft>
                <a:spcPts val="0"/>
              </a:spcAft>
              <a:buClr>
                <a:srgbClr val="7030A0"/>
              </a:buClr>
              <a:buSzTx/>
              <a:buFont typeface="Wingdings" panose="05000000000000000000" pitchFamily="2" charset="2"/>
              <a:buChar char="v"/>
              <a:tabLst/>
              <a:defRPr/>
            </a:pPr>
            <a:r>
              <a:rPr kumimoji="0" lang="en-GB" sz="2800" b="0" i="0" u="none" strike="noStrike" kern="1200" cap="none" spc="0" normalizeH="0" baseline="0" noProof="0" dirty="0">
                <a:ln>
                  <a:noFill/>
                </a:ln>
                <a:solidFill>
                  <a:schemeClr val="tx2"/>
                </a:solidFill>
                <a:effectLst/>
                <a:uLnTx/>
                <a:uFillTx/>
                <a:latin typeface="+mn-lt"/>
              </a:rPr>
              <a:t>Teen Triple P Positive Parenting Program (11-16 years)</a:t>
            </a:r>
          </a:p>
          <a:p>
            <a:pPr marL="342900" marR="0" lvl="0" indent="-342900" algn="l" defTabSz="914400" rtl="0" eaLnBrk="1" fontAlgn="auto" latinLnBrk="0" hangingPunct="1">
              <a:lnSpc>
                <a:spcPct val="150000"/>
              </a:lnSpc>
              <a:spcBef>
                <a:spcPct val="20000"/>
              </a:spcBef>
              <a:spcAft>
                <a:spcPts val="0"/>
              </a:spcAft>
              <a:buClr>
                <a:srgbClr val="7030A0"/>
              </a:buClr>
              <a:buSzTx/>
              <a:buFont typeface="Wingdings" panose="05000000000000000000" pitchFamily="2" charset="2"/>
              <a:buChar char="v"/>
              <a:tabLst/>
              <a:defRPr/>
            </a:pPr>
            <a:r>
              <a:rPr lang="en-GB" dirty="0">
                <a:solidFill>
                  <a:schemeClr val="tx2"/>
                </a:solidFill>
                <a:latin typeface="+mn-lt"/>
              </a:rPr>
              <a:t>Cygnet Parenting </a:t>
            </a:r>
            <a:endParaRPr kumimoji="0" lang="en-GB" sz="2800" b="0" i="0" u="none" strike="noStrike" kern="1200" cap="none" spc="0" normalizeH="0" baseline="0" noProof="0" dirty="0">
              <a:ln>
                <a:noFill/>
              </a:ln>
              <a:solidFill>
                <a:schemeClr val="tx2"/>
              </a:solidFill>
              <a:effectLst/>
              <a:uLnTx/>
              <a:uFillTx/>
              <a:latin typeface="+mn-lt"/>
            </a:endParaRPr>
          </a:p>
          <a:p>
            <a:pPr marL="0" marR="0" lvl="0" indent="0" algn="l" defTabSz="914400" rtl="0" eaLnBrk="1" fontAlgn="auto" latinLnBrk="0" hangingPunct="1">
              <a:lnSpc>
                <a:spcPct val="100000"/>
              </a:lnSpc>
              <a:spcBef>
                <a:spcPct val="20000"/>
              </a:spcBef>
              <a:spcAft>
                <a:spcPts val="0"/>
              </a:spcAft>
              <a:buClr>
                <a:srgbClr val="7030A0"/>
              </a:buClr>
              <a:buSzTx/>
              <a:buNone/>
              <a:tabLst/>
              <a:defRPr/>
            </a:pPr>
            <a:endParaRPr kumimoji="0" lang="en-GB" sz="2800" b="0" i="0" u="none" strike="noStrike" kern="1200" cap="none" spc="0" normalizeH="0" baseline="0" noProof="0" dirty="0">
              <a:ln>
                <a:noFill/>
              </a:ln>
              <a:solidFill>
                <a:sysClr val="windowText" lastClr="000000"/>
              </a:solidFill>
              <a:effectLst/>
              <a:uLnTx/>
              <a:uFillTx/>
              <a:latin typeface="Arial"/>
              <a:ea typeface="+mn-ea"/>
              <a:cs typeface="Arial"/>
            </a:endParaRPr>
          </a:p>
        </p:txBody>
      </p:sp>
    </p:spTree>
    <p:extLst>
      <p:ext uri="{BB962C8B-B14F-4D97-AF65-F5344CB8AC3E}">
        <p14:creationId xmlns:p14="http://schemas.microsoft.com/office/powerpoint/2010/main" val="14374512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467544" y="1642242"/>
            <a:ext cx="8291264" cy="427707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Arial"/>
                <a:ea typeface="+mn-ea"/>
                <a:cs typeface="Arial"/>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Arial"/>
                <a:ea typeface="+mn-ea"/>
                <a:cs typeface="Arial"/>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a:ea typeface="+mn-ea"/>
                <a:cs typeface="Arial"/>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a:ea typeface="+mn-ea"/>
                <a:cs typeface="Arial"/>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a:ea typeface="+mn-ea"/>
                <a:cs typeface="Arial"/>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a:defRPr/>
            </a:pPr>
            <a:endParaRPr lang="en-GB" dirty="0">
              <a:solidFill>
                <a:sysClr val="windowText" lastClr="000000"/>
              </a:solidFill>
            </a:endParaRPr>
          </a:p>
          <a:p>
            <a:pPr marL="0" indent="0">
              <a:buFont typeface="Arial" panose="020B0604020202020204" pitchFamily="34" charset="0"/>
              <a:buNone/>
              <a:defRPr/>
            </a:pPr>
            <a:endParaRPr lang="en-GB" dirty="0">
              <a:solidFill>
                <a:sysClr val="windowText" lastClr="000000"/>
              </a:solidFill>
            </a:endParaRPr>
          </a:p>
        </p:txBody>
      </p:sp>
      <p:sp>
        <p:nvSpPr>
          <p:cNvPr id="6" name="Title 1"/>
          <p:cNvSpPr>
            <a:spLocks noGrp="1"/>
          </p:cNvSpPr>
          <p:nvPr>
            <p:ph type="title"/>
          </p:nvPr>
        </p:nvSpPr>
        <p:spPr/>
        <p:txBody>
          <a:bodyPr/>
          <a:lstStyle/>
          <a:p>
            <a:r>
              <a:rPr lang="en-GB" sz="2400" dirty="0"/>
              <a:t>Parenting Programs</a:t>
            </a:r>
          </a:p>
        </p:txBody>
      </p:sp>
      <p:sp>
        <p:nvSpPr>
          <p:cNvPr id="7" name="TextBox 6"/>
          <p:cNvSpPr txBox="1"/>
          <p:nvPr/>
        </p:nvSpPr>
        <p:spPr>
          <a:xfrm>
            <a:off x="179512" y="1822203"/>
            <a:ext cx="5078636" cy="2277547"/>
          </a:xfrm>
          <a:prstGeom prst="rect">
            <a:avLst/>
          </a:prstGeom>
          <a:noFill/>
          <a:ln>
            <a:noFill/>
          </a:ln>
        </p:spPr>
        <p:txBody>
          <a:bodyPr wrap="square" rtlCol="0">
            <a:spAutoFit/>
          </a:bodyPr>
          <a:lstStyle/>
          <a:p>
            <a:endParaRPr lang="en-GB" sz="1400" dirty="0">
              <a:solidFill>
                <a:prstClr val="black"/>
              </a:solidFill>
            </a:endParaRPr>
          </a:p>
          <a:p>
            <a:r>
              <a:rPr lang="en-GB" sz="1200" dirty="0">
                <a:solidFill>
                  <a:prstClr val="black"/>
                </a:solidFill>
              </a:rPr>
              <a:t>A 10 week programme for parents and carers who want to know more about sensitive and effective parenting. </a:t>
            </a:r>
          </a:p>
          <a:p>
            <a:r>
              <a:rPr lang="en-GB" sz="1200" dirty="0">
                <a:solidFill>
                  <a:prstClr val="black"/>
                </a:solidFill>
              </a:rPr>
              <a:t>Sessions include:</a:t>
            </a:r>
          </a:p>
          <a:p>
            <a:pPr marL="285750" indent="-285750">
              <a:buFont typeface="Wingdings" panose="05000000000000000000" pitchFamily="2" charset="2"/>
              <a:buChar char="Ø"/>
            </a:pPr>
            <a:r>
              <a:rPr lang="en-GB" sz="1200" dirty="0">
                <a:solidFill>
                  <a:prstClr val="black"/>
                </a:solidFill>
              </a:rPr>
              <a:t>How are you and your child feeling?</a:t>
            </a:r>
          </a:p>
          <a:p>
            <a:pPr marL="285750" indent="-285750">
              <a:buFont typeface="Wingdings" panose="05000000000000000000" pitchFamily="2" charset="2"/>
              <a:buChar char="Ø"/>
            </a:pPr>
            <a:r>
              <a:rPr lang="en-GB" sz="1200" dirty="0">
                <a:solidFill>
                  <a:prstClr val="black"/>
                </a:solidFill>
              </a:rPr>
              <a:t>Tuning into your child's developmental needs</a:t>
            </a:r>
          </a:p>
          <a:p>
            <a:pPr marL="285750" indent="-285750">
              <a:buFont typeface="Wingdings" panose="05000000000000000000" pitchFamily="2" charset="2"/>
              <a:buChar char="Ø"/>
            </a:pPr>
            <a:r>
              <a:rPr lang="en-GB" sz="1200" dirty="0">
                <a:solidFill>
                  <a:prstClr val="black"/>
                </a:solidFill>
              </a:rPr>
              <a:t>Parent-Child relationship - having fun together</a:t>
            </a:r>
          </a:p>
          <a:p>
            <a:pPr marL="285750" indent="-285750">
              <a:buFont typeface="Wingdings" panose="05000000000000000000" pitchFamily="2" charset="2"/>
              <a:buChar char="Ø"/>
            </a:pPr>
            <a:r>
              <a:rPr lang="en-GB" sz="1200" dirty="0">
                <a:solidFill>
                  <a:prstClr val="black"/>
                </a:solidFill>
              </a:rPr>
              <a:t>Self-regulation and anger</a:t>
            </a:r>
          </a:p>
          <a:p>
            <a:pPr marL="285750" indent="-285750">
              <a:buFont typeface="Wingdings" panose="05000000000000000000" pitchFamily="2" charset="2"/>
              <a:buChar char="Ø"/>
            </a:pPr>
            <a:r>
              <a:rPr lang="en-GB" sz="1200" dirty="0">
                <a:solidFill>
                  <a:prstClr val="black"/>
                </a:solidFill>
              </a:rPr>
              <a:t>Communicating with your child</a:t>
            </a:r>
          </a:p>
          <a:p>
            <a:endParaRPr lang="en-GB" sz="1400" dirty="0">
              <a:solidFill>
                <a:prstClr val="black"/>
              </a:solidFill>
            </a:endParaRPr>
          </a:p>
          <a:p>
            <a:endParaRPr lang="en-GB" dirty="0">
              <a:solidFill>
                <a:prstClr val="black"/>
              </a:solidFill>
            </a:endParaRPr>
          </a:p>
        </p:txBody>
      </p:sp>
      <p:sp>
        <p:nvSpPr>
          <p:cNvPr id="10" name="TextBox 9"/>
          <p:cNvSpPr txBox="1"/>
          <p:nvPr/>
        </p:nvSpPr>
        <p:spPr>
          <a:xfrm>
            <a:off x="4727455" y="2952112"/>
            <a:ext cx="4353769" cy="1938992"/>
          </a:xfrm>
          <a:prstGeom prst="rect">
            <a:avLst/>
          </a:prstGeom>
          <a:noFill/>
        </p:spPr>
        <p:txBody>
          <a:bodyPr wrap="square" rtlCol="0">
            <a:spAutoFit/>
          </a:bodyPr>
          <a:lstStyle/>
          <a:p>
            <a:endParaRPr lang="en-GB" sz="1400" dirty="0">
              <a:solidFill>
                <a:prstClr val="black"/>
              </a:solidFill>
            </a:endParaRPr>
          </a:p>
          <a:p>
            <a:r>
              <a:rPr lang="en-GB" sz="1100" dirty="0">
                <a:solidFill>
                  <a:prstClr val="black"/>
                </a:solidFill>
              </a:rPr>
              <a:t>A 8 week programme that supports parents to promote positive behaviour and equips parents with strategies to deal with difficult behaviour</a:t>
            </a:r>
          </a:p>
          <a:p>
            <a:r>
              <a:rPr lang="en-GB" sz="1100" dirty="0">
                <a:solidFill>
                  <a:prstClr val="black"/>
                </a:solidFill>
              </a:rPr>
              <a:t>Sessions include:</a:t>
            </a:r>
          </a:p>
          <a:p>
            <a:pPr marL="285750" indent="-285750">
              <a:buFont typeface="Wingdings" panose="05000000000000000000" pitchFamily="2" charset="2"/>
              <a:buChar char="Ø"/>
            </a:pPr>
            <a:r>
              <a:rPr lang="en-GB" sz="1100" dirty="0">
                <a:solidFill>
                  <a:prstClr val="black"/>
                </a:solidFill>
              </a:rPr>
              <a:t>Causes of Children’s Behaviour</a:t>
            </a:r>
          </a:p>
          <a:p>
            <a:pPr marL="285750" indent="-285750">
              <a:buFont typeface="Wingdings" panose="05000000000000000000" pitchFamily="2" charset="2"/>
              <a:buChar char="Ø"/>
            </a:pPr>
            <a:r>
              <a:rPr lang="en-GB" sz="1100" dirty="0">
                <a:solidFill>
                  <a:prstClr val="black"/>
                </a:solidFill>
              </a:rPr>
              <a:t>Building Positives Relationships</a:t>
            </a:r>
          </a:p>
          <a:p>
            <a:pPr marL="285750" indent="-285750">
              <a:buFont typeface="Wingdings" panose="05000000000000000000" pitchFamily="2" charset="2"/>
              <a:buChar char="Ø"/>
            </a:pPr>
            <a:r>
              <a:rPr lang="en-GB" sz="1100" dirty="0">
                <a:solidFill>
                  <a:prstClr val="black"/>
                </a:solidFill>
              </a:rPr>
              <a:t>Promoting desirable behaviours </a:t>
            </a:r>
          </a:p>
          <a:p>
            <a:pPr marL="285750" indent="-285750">
              <a:buFont typeface="Wingdings" panose="05000000000000000000" pitchFamily="2" charset="2"/>
              <a:buChar char="Ø"/>
            </a:pPr>
            <a:r>
              <a:rPr lang="en-GB" sz="1100" dirty="0">
                <a:solidFill>
                  <a:prstClr val="black"/>
                </a:solidFill>
              </a:rPr>
              <a:t>Managing Misbehaviour</a:t>
            </a:r>
          </a:p>
          <a:p>
            <a:endParaRPr lang="en-GB" dirty="0">
              <a:solidFill>
                <a:prstClr val="black"/>
              </a:solidFill>
            </a:endParaRPr>
          </a:p>
        </p:txBody>
      </p:sp>
      <p:sp>
        <p:nvSpPr>
          <p:cNvPr id="9" name="Rectangle 8"/>
          <p:cNvSpPr/>
          <p:nvPr/>
        </p:nvSpPr>
        <p:spPr>
          <a:xfrm>
            <a:off x="5258148" y="2791699"/>
            <a:ext cx="3000500" cy="338554"/>
          </a:xfrm>
          <a:prstGeom prst="rect">
            <a:avLst/>
          </a:prstGeom>
          <a:noFill/>
        </p:spPr>
        <p:txBody>
          <a:bodyPr wrap="none" lIns="91440" tIns="45720" rIns="91440" bIns="45720">
            <a:spAutoFit/>
          </a:bodyPr>
          <a:lstStyle/>
          <a:p>
            <a:pPr algn="ctr"/>
            <a:r>
              <a:rPr lang="en-GB" sz="16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Triple P – Positive Parenting </a:t>
            </a:r>
          </a:p>
        </p:txBody>
      </p:sp>
      <p:sp>
        <p:nvSpPr>
          <p:cNvPr id="12" name="Rectangle 11"/>
          <p:cNvSpPr/>
          <p:nvPr/>
        </p:nvSpPr>
        <p:spPr>
          <a:xfrm>
            <a:off x="107504" y="1712943"/>
            <a:ext cx="5906809" cy="338554"/>
          </a:xfrm>
          <a:prstGeom prst="rect">
            <a:avLst/>
          </a:prstGeom>
          <a:noFill/>
        </p:spPr>
        <p:txBody>
          <a:bodyPr wrap="none" lIns="91440" tIns="45720" rIns="91440" bIns="45720">
            <a:spAutoFit/>
          </a:bodyPr>
          <a:lstStyle/>
          <a:p>
            <a:pPr algn="ctr"/>
            <a:r>
              <a:rPr lang="en-GB" sz="16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Understanding Your Child’s Behaviour – Solihull Approach</a:t>
            </a:r>
          </a:p>
        </p:txBody>
      </p:sp>
      <p:sp>
        <p:nvSpPr>
          <p:cNvPr id="13" name="TextBox 12"/>
          <p:cNvSpPr txBox="1"/>
          <p:nvPr/>
        </p:nvSpPr>
        <p:spPr>
          <a:xfrm>
            <a:off x="179512" y="4293096"/>
            <a:ext cx="4433664" cy="1754326"/>
          </a:xfrm>
          <a:prstGeom prst="rect">
            <a:avLst/>
          </a:prstGeom>
          <a:noFill/>
        </p:spPr>
        <p:txBody>
          <a:bodyPr wrap="square" rtlCol="0">
            <a:spAutoFit/>
          </a:bodyPr>
          <a:lstStyle/>
          <a:p>
            <a:pPr lvl="0"/>
            <a:r>
              <a:rPr lang="en-GB" sz="1200" dirty="0">
                <a:solidFill>
                  <a:prstClr val="black"/>
                </a:solidFill>
              </a:rPr>
              <a:t>Cygnet parenting aims to empower parents/carers and to increase their understanding of the strengths and difficulties associated with ASD.</a:t>
            </a:r>
          </a:p>
          <a:p>
            <a:pPr lvl="0"/>
            <a:r>
              <a:rPr lang="en-GB" sz="1200" dirty="0">
                <a:solidFill>
                  <a:prstClr val="black"/>
                </a:solidFill>
              </a:rPr>
              <a:t>Sessions include:</a:t>
            </a:r>
          </a:p>
          <a:p>
            <a:pPr marL="285750" lvl="0" indent="-285750">
              <a:buFont typeface="Wingdings" panose="05000000000000000000" pitchFamily="2" charset="2"/>
              <a:buChar char="Ø"/>
            </a:pPr>
            <a:r>
              <a:rPr lang="en-GB" sz="1200" dirty="0">
                <a:solidFill>
                  <a:prstClr val="black"/>
                </a:solidFill>
              </a:rPr>
              <a:t>Autism and diagnosis</a:t>
            </a:r>
          </a:p>
          <a:p>
            <a:pPr marL="285750" lvl="0" indent="-285750">
              <a:buFont typeface="Wingdings" panose="05000000000000000000" pitchFamily="2" charset="2"/>
              <a:buChar char="Ø"/>
            </a:pPr>
            <a:r>
              <a:rPr lang="en-GB" sz="1200" dirty="0">
                <a:solidFill>
                  <a:prstClr val="black"/>
                </a:solidFill>
              </a:rPr>
              <a:t>Communication</a:t>
            </a:r>
          </a:p>
          <a:p>
            <a:pPr marL="285750" lvl="0" indent="-285750">
              <a:buFont typeface="Wingdings" panose="05000000000000000000" pitchFamily="2" charset="2"/>
              <a:buChar char="Ø"/>
            </a:pPr>
            <a:r>
              <a:rPr lang="en-GB" sz="1200" dirty="0">
                <a:solidFill>
                  <a:prstClr val="black"/>
                </a:solidFill>
              </a:rPr>
              <a:t>Sensory issues</a:t>
            </a:r>
          </a:p>
          <a:p>
            <a:pPr marL="285750" lvl="0" indent="-285750">
              <a:buFont typeface="Wingdings" panose="05000000000000000000" pitchFamily="2" charset="2"/>
              <a:buChar char="Ø"/>
            </a:pPr>
            <a:r>
              <a:rPr lang="en-GB" sz="1200" dirty="0">
                <a:solidFill>
                  <a:prstClr val="black"/>
                </a:solidFill>
              </a:rPr>
              <a:t>Understanding behaviour</a:t>
            </a:r>
          </a:p>
          <a:p>
            <a:pPr marL="285750" lvl="0" indent="-285750">
              <a:buFont typeface="Wingdings" panose="05000000000000000000" pitchFamily="2" charset="2"/>
              <a:buChar char="Ø"/>
            </a:pPr>
            <a:r>
              <a:rPr lang="en-GB" sz="1200" dirty="0">
                <a:solidFill>
                  <a:prstClr val="black"/>
                </a:solidFill>
              </a:rPr>
              <a:t>Managing behaviour</a:t>
            </a:r>
          </a:p>
        </p:txBody>
      </p:sp>
      <p:sp>
        <p:nvSpPr>
          <p:cNvPr id="14" name="Rectangle 13"/>
          <p:cNvSpPr/>
          <p:nvPr/>
        </p:nvSpPr>
        <p:spPr>
          <a:xfrm>
            <a:off x="304045" y="3975101"/>
            <a:ext cx="1882247" cy="338554"/>
          </a:xfrm>
          <a:prstGeom prst="rect">
            <a:avLst/>
          </a:prstGeom>
          <a:noFill/>
        </p:spPr>
        <p:txBody>
          <a:bodyPr wrap="none" lIns="91440" tIns="45720" rIns="91440" bIns="45720">
            <a:spAutoFit/>
          </a:bodyPr>
          <a:lstStyle/>
          <a:p>
            <a:pPr algn="ctr"/>
            <a:r>
              <a:rPr lang="en-GB" sz="16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Cygnet Parenting</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309" y="3666571"/>
            <a:ext cx="1567499" cy="1224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7904" y="5157193"/>
            <a:ext cx="1283051" cy="86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81486" y="1712942"/>
            <a:ext cx="974352" cy="810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67050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sz="3200" dirty="0"/>
              <a:t>Next steps</a:t>
            </a:r>
          </a:p>
        </p:txBody>
      </p:sp>
      <p:sp>
        <p:nvSpPr>
          <p:cNvPr id="3" name="Text Placeholder 2"/>
          <p:cNvSpPr>
            <a:spLocks noGrp="1"/>
          </p:cNvSpPr>
          <p:nvPr>
            <p:ph type="body" sz="quarter" idx="10"/>
          </p:nvPr>
        </p:nvSpPr>
        <p:spPr/>
        <p:txBody>
          <a:bodyPr/>
          <a:lstStyle/>
          <a:p>
            <a:pPr marL="457200" indent="-457200">
              <a:buFont typeface="+mj-lt"/>
              <a:buAutoNum type="arabicPeriod"/>
            </a:pPr>
            <a:r>
              <a:rPr lang="en-GB" sz="2200" dirty="0">
                <a:solidFill>
                  <a:schemeClr val="tx2"/>
                </a:solidFill>
              </a:rPr>
              <a:t>You will be sent a sleep awareness information pack</a:t>
            </a:r>
          </a:p>
          <a:p>
            <a:pPr marL="457200" indent="-457200">
              <a:buFont typeface="+mj-lt"/>
              <a:buAutoNum type="arabicPeriod"/>
            </a:pPr>
            <a:r>
              <a:rPr lang="en-GB" sz="2200" dirty="0">
                <a:solidFill>
                  <a:schemeClr val="tx2"/>
                </a:solidFill>
              </a:rPr>
              <a:t>Use the advice given today for the next 6 weeks</a:t>
            </a:r>
          </a:p>
          <a:p>
            <a:pPr marL="457200" indent="-457200">
              <a:buFont typeface="+mj-lt"/>
              <a:buAutoNum type="arabicPeriod"/>
            </a:pPr>
            <a:r>
              <a:rPr lang="en-GB" sz="2200" dirty="0">
                <a:solidFill>
                  <a:schemeClr val="tx2"/>
                </a:solidFill>
              </a:rPr>
              <a:t>Complete the sleep diaries from the sleep awareness information pack</a:t>
            </a:r>
          </a:p>
          <a:p>
            <a:pPr marL="457200" indent="-457200">
              <a:buFont typeface="+mj-lt"/>
              <a:buAutoNum type="arabicPeriod"/>
            </a:pPr>
            <a:r>
              <a:rPr lang="en-GB" sz="2200" dirty="0">
                <a:solidFill>
                  <a:schemeClr val="tx2"/>
                </a:solidFill>
              </a:rPr>
              <a:t>Contact school nursing service if no improvement or change is seen in the next 6 weeks</a:t>
            </a:r>
          </a:p>
          <a:p>
            <a:pPr marL="457200" indent="-457200">
              <a:buFont typeface="+mj-lt"/>
              <a:buAutoNum type="arabicPeriod"/>
            </a:pPr>
            <a:r>
              <a:rPr lang="en-GB" sz="2200" dirty="0">
                <a:solidFill>
                  <a:schemeClr val="tx2"/>
                </a:solidFill>
              </a:rPr>
              <a:t>An appointment will be offered for a full health assessment with a school nurse and a separate appointment for a sleep assessment with school health nursery nurse</a:t>
            </a:r>
          </a:p>
        </p:txBody>
      </p:sp>
      <p:pic>
        <p:nvPicPr>
          <p:cNvPr id="4" name="Picture 3" descr="Image result for next steps clipart">
            <a:hlinkClick r:id="rId3" tgtFrame="&quot;_blank&quot;"/>
          </p:cNvPr>
          <p:cNvPicPr/>
          <p:nvPr/>
        </p:nvPicPr>
        <p:blipFill>
          <a:blip r:embed="rId4">
            <a:extLst>
              <a:ext uri="{28A0092B-C50C-407E-A947-70E740481C1C}">
                <a14:useLocalDpi xmlns:a14="http://schemas.microsoft.com/office/drawing/2010/main" val="0"/>
              </a:ext>
            </a:extLst>
          </a:blip>
          <a:srcRect/>
          <a:stretch>
            <a:fillRect/>
          </a:stretch>
        </p:blipFill>
        <p:spPr bwMode="auto">
          <a:xfrm rot="1534447">
            <a:off x="897395" y="551207"/>
            <a:ext cx="1570470" cy="988222"/>
          </a:xfrm>
          <a:prstGeom prst="rect">
            <a:avLst/>
          </a:prstGeom>
          <a:noFill/>
          <a:ln>
            <a:noFill/>
          </a:ln>
        </p:spPr>
      </p:pic>
    </p:spTree>
    <p:extLst>
      <p:ext uri="{BB962C8B-B14F-4D97-AF65-F5344CB8AC3E}">
        <p14:creationId xmlns:p14="http://schemas.microsoft.com/office/powerpoint/2010/main" val="41379013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altLang="en-US" sz="4000" dirty="0">
                <a:solidFill>
                  <a:schemeClr val="tx2"/>
                </a:solidFill>
                <a:effectLst>
                  <a:outerShdw blurRad="38100" dist="38100" dir="2700000" algn="tl">
                    <a:srgbClr val="C0C0C0"/>
                  </a:outerShdw>
                </a:effectLst>
                <a:cs typeface="Arial"/>
              </a:rPr>
              <a:t>Further Sleep Support</a:t>
            </a:r>
            <a:endParaRPr lang="en-GB" dirty="0">
              <a:solidFill>
                <a:schemeClr val="tx2"/>
              </a:solidFill>
            </a:endParaRPr>
          </a:p>
        </p:txBody>
      </p:sp>
      <p:sp>
        <p:nvSpPr>
          <p:cNvPr id="5" name="Text Placeholder 4"/>
          <p:cNvSpPr>
            <a:spLocks noGrp="1"/>
          </p:cNvSpPr>
          <p:nvPr>
            <p:ph type="body" sz="quarter" idx="10"/>
          </p:nvPr>
        </p:nvSpPr>
        <p:spPr>
          <a:xfrm>
            <a:off x="1498650" y="5011434"/>
            <a:ext cx="4463727" cy="3026078"/>
          </a:xfrm>
        </p:spPr>
        <p:txBody>
          <a:bodyPr/>
          <a:lstStyle/>
          <a:p>
            <a:r>
              <a:rPr lang="en-GB" dirty="0" err="1"/>
              <a:t>Chathealth</a:t>
            </a:r>
            <a:r>
              <a:rPr lang="en-GB" dirty="0"/>
              <a:t>: Year 6 - 19yrs </a:t>
            </a:r>
          </a:p>
          <a:p>
            <a:r>
              <a:rPr lang="en-GB" dirty="0"/>
              <a:t>Text free 07480635363</a:t>
            </a: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4797152"/>
            <a:ext cx="10795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11560" y="1844824"/>
            <a:ext cx="4572000" cy="2585323"/>
          </a:xfrm>
          <a:prstGeom prst="rect">
            <a:avLst/>
          </a:prstGeom>
        </p:spPr>
        <p:txBody>
          <a:bodyPr>
            <a:spAutoFit/>
          </a:bodyPr>
          <a:lstStyle/>
          <a:p>
            <a:pPr algn="ctr"/>
            <a:r>
              <a:rPr lang="en-GB" b="1" dirty="0">
                <a:solidFill>
                  <a:srgbClr val="332D7C"/>
                </a:solidFill>
              </a:rPr>
              <a:t>Single point of access    </a:t>
            </a:r>
          </a:p>
          <a:p>
            <a:pPr algn="ctr"/>
            <a:r>
              <a:rPr lang="en-GB" dirty="0"/>
              <a:t>Tel: 01922 423349</a:t>
            </a:r>
          </a:p>
          <a:p>
            <a:pPr algn="ctr"/>
            <a:r>
              <a:rPr lang="en-GB" dirty="0"/>
              <a:t>Email: </a:t>
            </a:r>
            <a:r>
              <a:rPr lang="en-GB" dirty="0">
                <a:hlinkClick r:id="rId4"/>
              </a:rPr>
              <a:t>schoolnursingadmin.walsall@nhs.net</a:t>
            </a:r>
            <a:endParaRPr lang="en-GB" dirty="0"/>
          </a:p>
          <a:p>
            <a:pPr algn="ctr"/>
            <a:endParaRPr lang="en-GB" dirty="0"/>
          </a:p>
          <a:p>
            <a:pPr algn="ctr"/>
            <a:r>
              <a:rPr lang="en-GB" dirty="0">
                <a:hlinkClick r:id="rId5"/>
              </a:rPr>
              <a:t>https://www.walsallhealthcare.nhs.uk/our-services/school-nursing/parents-and-carers/</a:t>
            </a:r>
            <a:r>
              <a:rPr lang="en-GB" dirty="0"/>
              <a:t> </a:t>
            </a:r>
          </a:p>
          <a:p>
            <a:pPr algn="ctr"/>
            <a:r>
              <a:rPr lang="en-GB" dirty="0"/>
              <a:t> </a:t>
            </a:r>
          </a:p>
        </p:txBody>
      </p:sp>
      <p:sp>
        <p:nvSpPr>
          <p:cNvPr id="3" name="Rectangle 2"/>
          <p:cNvSpPr/>
          <p:nvPr/>
        </p:nvSpPr>
        <p:spPr>
          <a:xfrm>
            <a:off x="1547664" y="4365103"/>
            <a:ext cx="3437186" cy="646331"/>
          </a:xfrm>
          <a:prstGeom prst="rect">
            <a:avLst/>
          </a:prstGeom>
        </p:spPr>
        <p:txBody>
          <a:bodyPr wrap="square">
            <a:spAutoFit/>
          </a:bodyPr>
          <a:lstStyle/>
          <a:p>
            <a:r>
              <a:rPr lang="en-GB" dirty="0" err="1"/>
              <a:t>Chathealth</a:t>
            </a:r>
            <a:r>
              <a:rPr lang="en-GB" dirty="0"/>
              <a:t> - Parents</a:t>
            </a:r>
          </a:p>
          <a:p>
            <a:r>
              <a:rPr lang="en-GB" dirty="0"/>
              <a:t>Text free 07520 634 909 </a:t>
            </a:r>
          </a:p>
        </p:txBody>
      </p:sp>
    </p:spTree>
    <p:extLst>
      <p:ext uri="{BB962C8B-B14F-4D97-AF65-F5344CB8AC3E}">
        <p14:creationId xmlns:p14="http://schemas.microsoft.com/office/powerpoint/2010/main" val="21605086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752" y="597695"/>
            <a:ext cx="3779837" cy="206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2492896"/>
            <a:ext cx="2706687"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1050" y="2442513"/>
            <a:ext cx="2719387"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64088" y="2438822"/>
            <a:ext cx="2664296"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821637" y="3368581"/>
            <a:ext cx="1749197" cy="369332"/>
          </a:xfrm>
          <a:prstGeom prst="rect">
            <a:avLst/>
          </a:prstGeom>
        </p:spPr>
        <p:txBody>
          <a:bodyPr wrap="none">
            <a:spAutoFit/>
          </a:bodyPr>
          <a:lstStyle/>
          <a:p>
            <a:r>
              <a:rPr lang="en-GB" dirty="0"/>
              <a:t> </a:t>
            </a:r>
            <a:r>
              <a:rPr lang="en-GB" dirty="0">
                <a:solidFill>
                  <a:schemeClr val="tx2"/>
                </a:solidFill>
              </a:rPr>
              <a:t>Healthy Eating</a:t>
            </a:r>
          </a:p>
        </p:txBody>
      </p:sp>
      <p:sp>
        <p:nvSpPr>
          <p:cNvPr id="5" name="Rectangle 4"/>
          <p:cNvSpPr/>
          <p:nvPr/>
        </p:nvSpPr>
        <p:spPr>
          <a:xfrm>
            <a:off x="3491880" y="3244334"/>
            <a:ext cx="1611421" cy="369332"/>
          </a:xfrm>
          <a:prstGeom prst="rect">
            <a:avLst/>
          </a:prstGeom>
        </p:spPr>
        <p:txBody>
          <a:bodyPr wrap="square">
            <a:spAutoFit/>
          </a:bodyPr>
          <a:lstStyle/>
          <a:p>
            <a:r>
              <a:rPr lang="en-GB" dirty="0"/>
              <a:t>     </a:t>
            </a:r>
            <a:r>
              <a:rPr lang="en-GB" dirty="0">
                <a:solidFill>
                  <a:schemeClr val="tx2"/>
                </a:solidFill>
              </a:rPr>
              <a:t>Sleep</a:t>
            </a:r>
          </a:p>
        </p:txBody>
      </p:sp>
      <p:sp>
        <p:nvSpPr>
          <p:cNvPr id="6" name="Rectangle 5"/>
          <p:cNvSpPr/>
          <p:nvPr/>
        </p:nvSpPr>
        <p:spPr>
          <a:xfrm>
            <a:off x="1259632" y="3250166"/>
            <a:ext cx="1440160" cy="369332"/>
          </a:xfrm>
          <a:prstGeom prst="rect">
            <a:avLst/>
          </a:prstGeom>
        </p:spPr>
        <p:txBody>
          <a:bodyPr wrap="square">
            <a:spAutoFit/>
          </a:bodyPr>
          <a:lstStyle/>
          <a:p>
            <a:r>
              <a:rPr lang="en-GB" dirty="0">
                <a:solidFill>
                  <a:schemeClr val="tx2"/>
                </a:solidFill>
              </a:rPr>
              <a:t>Exercise</a:t>
            </a:r>
          </a:p>
        </p:txBody>
      </p:sp>
      <p:pic>
        <p:nvPicPr>
          <p:cNvPr id="205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7544" y="5029622"/>
            <a:ext cx="1785937" cy="1182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76256" y="4863232"/>
            <a:ext cx="2189163" cy="134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48351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87054" y="980727"/>
            <a:ext cx="3052439" cy="584775"/>
          </a:xfrm>
          <a:prstGeom prst="rect">
            <a:avLst/>
          </a:prstGeom>
        </p:spPr>
        <p:txBody>
          <a:bodyPr wrap="none">
            <a:spAutoFit/>
          </a:bodyPr>
          <a:lstStyle/>
          <a:p>
            <a:r>
              <a:rPr lang="en-GB" sz="3200" b="1" dirty="0">
                <a:solidFill>
                  <a:schemeClr val="tx2"/>
                </a:solidFill>
                <a:latin typeface="+mj-lt"/>
              </a:rPr>
              <a:t>What is sleep?</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4208" y="1069901"/>
            <a:ext cx="1579563" cy="1658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95536" y="1899370"/>
            <a:ext cx="4860032" cy="2308324"/>
          </a:xfrm>
          <a:prstGeom prst="rect">
            <a:avLst/>
          </a:prstGeom>
        </p:spPr>
        <p:txBody>
          <a:bodyPr wrap="square">
            <a:spAutoFit/>
          </a:bodyPr>
          <a:lstStyle/>
          <a:p>
            <a:r>
              <a:rPr lang="en-GB" b="1" u="sng" dirty="0">
                <a:solidFill>
                  <a:schemeClr val="tx2"/>
                </a:solidFill>
              </a:rPr>
              <a:t>Sleep is:</a:t>
            </a:r>
          </a:p>
          <a:p>
            <a:pPr marL="285750" indent="-285750">
              <a:buFont typeface="Arial" panose="020B0604020202020204" pitchFamily="34" charset="0"/>
              <a:buChar char="•"/>
            </a:pPr>
            <a:r>
              <a:rPr lang="en-GB" dirty="0">
                <a:solidFill>
                  <a:schemeClr val="tx2"/>
                </a:solidFill>
              </a:rPr>
              <a:t>Natural behaviour</a:t>
            </a:r>
          </a:p>
          <a:p>
            <a:pPr marL="285750" indent="-285750">
              <a:buFont typeface="Arial" panose="020B0604020202020204" pitchFamily="34" charset="0"/>
              <a:buChar char="•"/>
            </a:pPr>
            <a:r>
              <a:rPr lang="en-GB" dirty="0">
                <a:solidFill>
                  <a:schemeClr val="tx2"/>
                </a:solidFill>
              </a:rPr>
              <a:t>Reversible state of reduced awareness</a:t>
            </a:r>
          </a:p>
          <a:p>
            <a:pPr marL="285750" indent="-285750">
              <a:buFont typeface="Arial" panose="020B0604020202020204" pitchFamily="34" charset="0"/>
              <a:buChar char="•"/>
            </a:pPr>
            <a:r>
              <a:rPr lang="en-GB" dirty="0">
                <a:solidFill>
                  <a:schemeClr val="tx2"/>
                </a:solidFill>
              </a:rPr>
              <a:t>Dynamic – there’s a lot going on!</a:t>
            </a:r>
          </a:p>
          <a:p>
            <a:endParaRPr lang="en-GB" dirty="0">
              <a:solidFill>
                <a:schemeClr val="tx2"/>
              </a:solidFill>
            </a:endParaRPr>
          </a:p>
          <a:p>
            <a:r>
              <a:rPr lang="en-GB" dirty="0">
                <a:solidFill>
                  <a:schemeClr val="tx2"/>
                </a:solidFill>
              </a:rPr>
              <a:t>Lack of sleep affects our:</a:t>
            </a:r>
          </a:p>
          <a:p>
            <a:pPr marL="285750" indent="-285750">
              <a:buFont typeface="Arial" panose="020B0604020202020204" pitchFamily="34" charset="0"/>
              <a:buChar char="•"/>
            </a:pPr>
            <a:r>
              <a:rPr lang="en-GB" dirty="0">
                <a:solidFill>
                  <a:schemeClr val="tx2"/>
                </a:solidFill>
              </a:rPr>
              <a:t>Emotional well being</a:t>
            </a:r>
          </a:p>
          <a:p>
            <a:pPr marL="285750" indent="-285750">
              <a:buFont typeface="Arial" panose="020B0604020202020204" pitchFamily="34" charset="0"/>
              <a:buChar char="•"/>
            </a:pPr>
            <a:r>
              <a:rPr lang="en-GB" dirty="0">
                <a:solidFill>
                  <a:schemeClr val="tx2"/>
                </a:solidFill>
              </a:rPr>
              <a:t>Physical health</a:t>
            </a:r>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2160" y="3363292"/>
            <a:ext cx="2103437" cy="1725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9493" y="3717032"/>
            <a:ext cx="1616075"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32054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tx2"/>
                </a:solidFill>
              </a:rPr>
              <a:t>What happens when you sleep?</a:t>
            </a:r>
          </a:p>
        </p:txBody>
      </p:sp>
      <p:sp>
        <p:nvSpPr>
          <p:cNvPr id="4" name="Rectangle 3"/>
          <p:cNvSpPr/>
          <p:nvPr/>
        </p:nvSpPr>
        <p:spPr>
          <a:xfrm>
            <a:off x="899592" y="1988840"/>
            <a:ext cx="2526858" cy="369332"/>
          </a:xfrm>
          <a:prstGeom prst="rect">
            <a:avLst/>
          </a:prstGeom>
        </p:spPr>
        <p:txBody>
          <a:bodyPr wrap="square">
            <a:spAutoFit/>
          </a:bodyPr>
          <a:lstStyle/>
          <a:p>
            <a:endParaRPr lang="en-GB" dirty="0"/>
          </a:p>
        </p:txBody>
      </p:sp>
      <p:sp>
        <p:nvSpPr>
          <p:cNvPr id="6" name="Rectangle 5"/>
          <p:cNvSpPr/>
          <p:nvPr/>
        </p:nvSpPr>
        <p:spPr>
          <a:xfrm>
            <a:off x="132309" y="2703576"/>
            <a:ext cx="2880320" cy="1477328"/>
          </a:xfrm>
          <a:prstGeom prst="rect">
            <a:avLst/>
          </a:prstGeom>
        </p:spPr>
        <p:txBody>
          <a:bodyPr wrap="square">
            <a:spAutoFit/>
          </a:bodyPr>
          <a:lstStyle/>
          <a:p>
            <a:pPr lvl="0">
              <a:defRPr/>
            </a:pPr>
            <a:r>
              <a:rPr lang="en-GB" b="1" dirty="0">
                <a:solidFill>
                  <a:srgbClr val="002060"/>
                </a:solidFill>
                <a:effectLst>
                  <a:outerShdw blurRad="38100" dist="38100" dir="2700000" algn="tl">
                    <a:srgbClr val="000000">
                      <a:alpha val="43137"/>
                    </a:srgbClr>
                  </a:outerShdw>
                </a:effectLst>
                <a:cs typeface="Arial" panose="020B0604020202020204" pitchFamily="34" charset="0"/>
              </a:rPr>
              <a:t>Development of vocabulary, pronunciation and the</a:t>
            </a:r>
          </a:p>
          <a:p>
            <a:pPr lvl="0">
              <a:defRPr/>
            </a:pPr>
            <a:r>
              <a:rPr lang="en-GB" b="1" dirty="0">
                <a:solidFill>
                  <a:srgbClr val="002060"/>
                </a:solidFill>
                <a:effectLst>
                  <a:outerShdw blurRad="38100" dist="38100" dir="2700000" algn="tl">
                    <a:srgbClr val="000000">
                      <a:alpha val="43137"/>
                    </a:srgbClr>
                  </a:outerShdw>
                </a:effectLst>
                <a:cs typeface="Arial" panose="020B0604020202020204" pitchFamily="34" charset="0"/>
              </a:rPr>
              <a:t>ability to remember words and sounds</a:t>
            </a: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309" y="4641402"/>
            <a:ext cx="3294141" cy="388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075" y="5325143"/>
            <a:ext cx="3168353" cy="410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91844" y="1911567"/>
            <a:ext cx="2828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20072" y="2636912"/>
            <a:ext cx="2560637" cy="79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37369" y="3671118"/>
            <a:ext cx="28717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04019" y="4500171"/>
            <a:ext cx="300513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5"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91844" y="5330481"/>
            <a:ext cx="413995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6"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87624" y="1877159"/>
            <a:ext cx="23717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descr="File:Outline-body.png - Wikipedia">
            <a:hlinkClick r:id="rId11" tgtFrame="&quot;_blank&quot;"/>
          </p:cNvPr>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491881" y="2492896"/>
            <a:ext cx="1594485" cy="3384376"/>
          </a:xfrm>
          <a:prstGeom prst="rect">
            <a:avLst/>
          </a:prstGeom>
          <a:noFill/>
          <a:ln>
            <a:noFill/>
          </a:ln>
        </p:spPr>
      </p:pic>
    </p:spTree>
    <p:extLst>
      <p:ext uri="{BB962C8B-B14F-4D97-AF65-F5344CB8AC3E}">
        <p14:creationId xmlns:p14="http://schemas.microsoft.com/office/powerpoint/2010/main" val="13647411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052736"/>
            <a:ext cx="8229600" cy="576064"/>
          </a:xfrm>
        </p:spPr>
        <p:txBody>
          <a:bodyPr/>
          <a:lstStyle/>
          <a:p>
            <a:r>
              <a:rPr lang="en-GB" dirty="0">
                <a:solidFill>
                  <a:schemeClr val="tx2"/>
                </a:solidFill>
                <a:effectLst>
                  <a:outerShdw blurRad="38100" dist="38100" dir="2700000" algn="tl">
                    <a:srgbClr val="000000">
                      <a:alpha val="43137"/>
                    </a:srgbClr>
                  </a:outerShdw>
                </a:effectLst>
              </a:rPr>
              <a:t>How much sleep should children be getting?</a:t>
            </a:r>
            <a:endParaRPr lang="en-GB" dirty="0">
              <a:solidFill>
                <a:schemeClr val="tx2"/>
              </a:solidFill>
            </a:endParaRPr>
          </a:p>
        </p:txBody>
      </p:sp>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1628800"/>
            <a:ext cx="4114800" cy="4103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79512" y="2420888"/>
            <a:ext cx="4464496" cy="1754326"/>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chemeClr val="tx2"/>
                </a:solidFill>
                <a:effectLst/>
                <a:uLnTx/>
                <a:uFillTx/>
              </a:rPr>
              <a:t>The amount of sleep children need will vary, particularly for those with additional support needs. Lots of factors need to be taken into account when thinking about how much sleep a child gets and the time of day they get their sleep</a:t>
            </a:r>
          </a:p>
        </p:txBody>
      </p:sp>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600" y="1781126"/>
            <a:ext cx="3005137"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39542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tx2"/>
                </a:solidFill>
              </a:rPr>
              <a:t>Body clock</a:t>
            </a: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2420888"/>
            <a:ext cx="3998913" cy="2939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51520" y="2060848"/>
            <a:ext cx="4176464" cy="3508653"/>
          </a:xfrm>
          <a:prstGeom prst="rect">
            <a:avLst/>
          </a:prstGeom>
        </p:spPr>
        <p:txBody>
          <a:bodyPr wrap="square">
            <a:spAutoFit/>
          </a:bodyPr>
          <a:lstStyle/>
          <a:p>
            <a:pPr marL="342900" lvl="0" indent="-342900">
              <a:buClr>
                <a:srgbClr val="F79646">
                  <a:lumMod val="75000"/>
                </a:srgbClr>
              </a:buClr>
              <a:buFont typeface="Arial" panose="020B0604020202020204" pitchFamily="34" charset="0"/>
              <a:buChar char="•"/>
              <a:defRPr/>
            </a:pPr>
            <a:r>
              <a:rPr lang="en-GB" sz="2200" dirty="0">
                <a:solidFill>
                  <a:schemeClr val="tx2"/>
                </a:solidFill>
                <a:cs typeface="Arial" panose="020B0604020202020204" pitchFamily="34" charset="0"/>
              </a:rPr>
              <a:t>Virtually every animal has a body clock that governs its circadian rhythm</a:t>
            </a:r>
          </a:p>
          <a:p>
            <a:pPr lvl="0">
              <a:buClr>
                <a:srgbClr val="F79646">
                  <a:lumMod val="75000"/>
                </a:srgbClr>
              </a:buClr>
              <a:defRPr/>
            </a:pPr>
            <a:endParaRPr lang="en-GB" sz="1200" dirty="0">
              <a:solidFill>
                <a:schemeClr val="tx2"/>
              </a:solidFill>
              <a:cs typeface="Arial" panose="020B0604020202020204" pitchFamily="34" charset="0"/>
            </a:endParaRPr>
          </a:p>
          <a:p>
            <a:pPr marL="342900" lvl="0" indent="-342900">
              <a:buClr>
                <a:srgbClr val="F79646">
                  <a:lumMod val="75000"/>
                </a:srgbClr>
              </a:buClr>
              <a:buFont typeface="Arial" panose="020B0604020202020204" pitchFamily="34" charset="0"/>
              <a:buChar char="•"/>
              <a:defRPr/>
            </a:pPr>
            <a:r>
              <a:rPr lang="en-GB" sz="2200" dirty="0">
                <a:solidFill>
                  <a:schemeClr val="tx2"/>
                </a:solidFill>
                <a:cs typeface="Arial" panose="020B0604020202020204" pitchFamily="34" charset="0"/>
              </a:rPr>
              <a:t>Our circadian rhythm controls many of our bodily functions including sleep</a:t>
            </a:r>
          </a:p>
          <a:p>
            <a:pPr lvl="0">
              <a:buClr>
                <a:srgbClr val="F79646">
                  <a:lumMod val="75000"/>
                </a:srgbClr>
              </a:buClr>
              <a:defRPr/>
            </a:pPr>
            <a:endParaRPr lang="en-GB" sz="1200" dirty="0">
              <a:solidFill>
                <a:schemeClr val="tx2"/>
              </a:solidFill>
              <a:cs typeface="Arial" panose="020B0604020202020204" pitchFamily="34" charset="0"/>
            </a:endParaRPr>
          </a:p>
          <a:p>
            <a:pPr marL="342900" lvl="0" indent="-342900">
              <a:spcAft>
                <a:spcPts val="1200"/>
              </a:spcAft>
              <a:buClr>
                <a:srgbClr val="F79646">
                  <a:lumMod val="75000"/>
                </a:srgbClr>
              </a:buClr>
              <a:buFont typeface="Arial" panose="020B0604020202020204" pitchFamily="34" charset="0"/>
              <a:buChar char="•"/>
              <a:defRPr/>
            </a:pPr>
            <a:r>
              <a:rPr lang="en-GB" sz="2200" dirty="0">
                <a:solidFill>
                  <a:schemeClr val="tx2"/>
                </a:solidFill>
                <a:cs typeface="Arial" panose="020B0604020202020204" pitchFamily="34" charset="0"/>
              </a:rPr>
              <a:t>Our body clock prompts the release of two hormones which affect our sleep:</a:t>
            </a:r>
          </a:p>
        </p:txBody>
      </p:sp>
    </p:spTree>
    <p:extLst>
      <p:ext uri="{BB962C8B-B14F-4D97-AF65-F5344CB8AC3E}">
        <p14:creationId xmlns:p14="http://schemas.microsoft.com/office/powerpoint/2010/main" val="16182815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3825" y="2606645"/>
            <a:ext cx="3816350" cy="2262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9000" y="510282"/>
            <a:ext cx="2109787" cy="180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8064" y="679355"/>
            <a:ext cx="1828800" cy="1240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94656" y="577195"/>
            <a:ext cx="1938337" cy="144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29476" y="1652488"/>
            <a:ext cx="872996" cy="369332"/>
          </a:xfrm>
          <a:prstGeom prst="rect">
            <a:avLst/>
          </a:prstGeom>
        </p:spPr>
        <p:txBody>
          <a:bodyPr wrap="none">
            <a:spAutoFit/>
          </a:bodyPr>
          <a:lstStyle/>
          <a:p>
            <a:pPr lvl="0">
              <a:defRPr/>
            </a:pPr>
            <a:r>
              <a:rPr lang="en-GB" altLang="en-US" dirty="0">
                <a:solidFill>
                  <a:srgbClr val="F79646">
                    <a:lumMod val="75000"/>
                  </a:srgbClr>
                </a:solidFill>
              </a:rPr>
              <a:t>Awake</a:t>
            </a:r>
            <a:endParaRPr lang="en-GB" altLang="en-US" sz="1200" dirty="0">
              <a:solidFill>
                <a:srgbClr val="F79646">
                  <a:lumMod val="75000"/>
                </a:srgbClr>
              </a:solidFill>
            </a:endParaRPr>
          </a:p>
        </p:txBody>
      </p:sp>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1403" y="1253603"/>
            <a:ext cx="1309142" cy="566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080504" y="1284400"/>
            <a:ext cx="1380506" cy="400110"/>
          </a:xfrm>
          <a:prstGeom prst="rect">
            <a:avLst/>
          </a:prstGeom>
        </p:spPr>
        <p:txBody>
          <a:bodyPr wrap="none">
            <a:spAutoFit/>
          </a:bodyPr>
          <a:lstStyle/>
          <a:p>
            <a:pPr lvl="0">
              <a:defRPr/>
            </a:pPr>
            <a:r>
              <a:rPr lang="en-GB" altLang="en-US" sz="2000" b="1" dirty="0">
                <a:solidFill>
                  <a:srgbClr val="002060"/>
                </a:solidFill>
                <a:effectLst>
                  <a:outerShdw blurRad="38100" dist="38100" dir="2700000" algn="tl">
                    <a:srgbClr val="C0C0C0"/>
                  </a:outerShdw>
                </a:effectLst>
                <a:latin typeface="Arial" charset="0"/>
              </a:rPr>
              <a:t>Melatonin</a:t>
            </a:r>
          </a:p>
        </p:txBody>
      </p:sp>
      <p:sp>
        <p:nvSpPr>
          <p:cNvPr id="4" name="Rectangle 3"/>
          <p:cNvSpPr/>
          <p:nvPr/>
        </p:nvSpPr>
        <p:spPr>
          <a:xfrm>
            <a:off x="7302824" y="1635675"/>
            <a:ext cx="889987" cy="369332"/>
          </a:xfrm>
          <a:prstGeom prst="rect">
            <a:avLst/>
          </a:prstGeom>
        </p:spPr>
        <p:txBody>
          <a:bodyPr wrap="none">
            <a:spAutoFit/>
          </a:bodyPr>
          <a:lstStyle/>
          <a:p>
            <a:pPr lvl="0">
              <a:spcBef>
                <a:spcPct val="0"/>
              </a:spcBef>
            </a:pPr>
            <a:r>
              <a:rPr lang="en-GB" altLang="en-US" dirty="0">
                <a:solidFill>
                  <a:srgbClr val="002060"/>
                </a:solidFill>
              </a:rPr>
              <a:t>Sleepy</a:t>
            </a:r>
            <a:endParaRPr lang="en-GB" altLang="en-US" sz="1200" dirty="0">
              <a:solidFill>
                <a:srgbClr val="002060"/>
              </a:solidFill>
            </a:endParaRPr>
          </a:p>
        </p:txBody>
      </p:sp>
      <p:cxnSp>
        <p:nvCxnSpPr>
          <p:cNvPr id="10" name="Straight Arrow Connector 9"/>
          <p:cNvCxnSpPr>
            <a:cxnSpLocks/>
          </p:cNvCxnSpPr>
          <p:nvPr/>
        </p:nvCxnSpPr>
        <p:spPr>
          <a:xfrm flipH="1" flipV="1">
            <a:off x="4121150" y="1869514"/>
            <a:ext cx="1588" cy="2169507"/>
          </a:xfrm>
          <a:prstGeom prst="straightConnector1">
            <a:avLst/>
          </a:prstGeom>
          <a:noFill/>
          <a:ln w="57150" cap="flat" cmpd="sng" algn="ctr">
            <a:solidFill>
              <a:srgbClr val="F79646">
                <a:lumMod val="75000"/>
              </a:srgbClr>
            </a:solidFill>
            <a:prstDash val="solid"/>
            <a:tailEnd type="arrow"/>
          </a:ln>
          <a:effectLst/>
        </p:spPr>
      </p:cxnSp>
      <p:cxnSp>
        <p:nvCxnSpPr>
          <p:cNvPr id="11" name="Straight Arrow Connector 10"/>
          <p:cNvCxnSpPr>
            <a:cxnSpLocks/>
          </p:cNvCxnSpPr>
          <p:nvPr/>
        </p:nvCxnSpPr>
        <p:spPr>
          <a:xfrm flipV="1">
            <a:off x="4558352" y="1835558"/>
            <a:ext cx="0" cy="2169506"/>
          </a:xfrm>
          <a:prstGeom prst="straightConnector1">
            <a:avLst/>
          </a:prstGeom>
          <a:noFill/>
          <a:ln w="57150" cap="flat" cmpd="sng" algn="ctr">
            <a:solidFill>
              <a:srgbClr val="002060"/>
            </a:solidFill>
            <a:prstDash val="solid"/>
            <a:tailEnd type="arrow"/>
          </a:ln>
          <a:effectLst/>
        </p:spPr>
      </p:cxnSp>
      <p:cxnSp>
        <p:nvCxnSpPr>
          <p:cNvPr id="12" name="Straight Arrow Connector 11"/>
          <p:cNvCxnSpPr>
            <a:cxnSpLocks/>
          </p:cNvCxnSpPr>
          <p:nvPr/>
        </p:nvCxnSpPr>
        <p:spPr>
          <a:xfrm flipV="1">
            <a:off x="1906588" y="4149080"/>
            <a:ext cx="2425540" cy="1003946"/>
          </a:xfrm>
          <a:prstGeom prst="straightConnector1">
            <a:avLst/>
          </a:prstGeom>
          <a:noFill/>
          <a:ln w="57150" cap="flat" cmpd="sng" algn="ctr">
            <a:solidFill>
              <a:srgbClr val="F79646">
                <a:lumMod val="75000"/>
              </a:srgbClr>
            </a:solidFill>
            <a:prstDash val="solid"/>
            <a:tailEnd type="arrow"/>
          </a:ln>
          <a:effectLst/>
        </p:spPr>
      </p:cxnSp>
      <p:cxnSp>
        <p:nvCxnSpPr>
          <p:cNvPr id="13" name="Straight Arrow Connector 12"/>
          <p:cNvCxnSpPr>
            <a:cxnSpLocks/>
          </p:cNvCxnSpPr>
          <p:nvPr/>
        </p:nvCxnSpPr>
        <p:spPr>
          <a:xfrm flipH="1" flipV="1">
            <a:off x="4932040" y="4293096"/>
            <a:ext cx="1889448" cy="859930"/>
          </a:xfrm>
          <a:prstGeom prst="straightConnector1">
            <a:avLst/>
          </a:prstGeom>
          <a:noFill/>
          <a:ln w="57150" cap="flat" cmpd="sng" algn="ctr">
            <a:solidFill>
              <a:srgbClr val="002060"/>
            </a:solidFill>
            <a:prstDash val="solid"/>
            <a:tailEnd type="arrow"/>
          </a:ln>
          <a:effectLst/>
        </p:spPr>
      </p:cxnSp>
      <p:cxnSp>
        <p:nvCxnSpPr>
          <p:cNvPr id="14" name="Straight Arrow Connector 13"/>
          <p:cNvCxnSpPr>
            <a:cxnSpLocks/>
          </p:cNvCxnSpPr>
          <p:nvPr/>
        </p:nvCxnSpPr>
        <p:spPr>
          <a:xfrm flipH="1">
            <a:off x="5828978" y="2819918"/>
            <a:ext cx="1646462" cy="1473177"/>
          </a:xfrm>
          <a:prstGeom prst="straightConnector1">
            <a:avLst/>
          </a:prstGeom>
          <a:noFill/>
          <a:ln w="57150" cap="flat" cmpd="sng" algn="ctr">
            <a:solidFill>
              <a:srgbClr val="F79646">
                <a:lumMod val="75000"/>
              </a:srgbClr>
            </a:solidFill>
            <a:prstDash val="solid"/>
            <a:tailEnd type="arrow"/>
          </a:ln>
          <a:effectLst/>
        </p:spPr>
      </p:cxnSp>
      <p:pic>
        <p:nvPicPr>
          <p:cNvPr id="2051"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72161" y="2661919"/>
            <a:ext cx="692987" cy="602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65148" y="2781806"/>
            <a:ext cx="695325" cy="77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0" descr="Related imag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383698" y="2265163"/>
            <a:ext cx="444994" cy="304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26605" y="2005007"/>
            <a:ext cx="1023081" cy="656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02641" y="3507705"/>
            <a:ext cx="2232025" cy="785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652209" y="4872628"/>
            <a:ext cx="1785937" cy="785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35786" y="4941168"/>
            <a:ext cx="1798637" cy="785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3157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14350</TotalTime>
  <Words>4586</Words>
  <Application>Microsoft Office PowerPoint</Application>
  <PresentationFormat>On-screen Show (4:3)</PresentationFormat>
  <Paragraphs>389</Paragraphs>
  <Slides>34</Slides>
  <Notes>31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Calibri</vt:lpstr>
      <vt:lpstr>Lucida Grande</vt:lpstr>
      <vt:lpstr>Wingdings</vt:lpstr>
      <vt:lpstr>6_Custom Design</vt:lpstr>
      <vt:lpstr>Sleep Support </vt:lpstr>
      <vt:lpstr>Welcome to the School Nursing Service</vt:lpstr>
      <vt:lpstr>How to access the School Nursing Service</vt:lpstr>
      <vt:lpstr>PowerPoint Presentation</vt:lpstr>
      <vt:lpstr>PowerPoint Presentation</vt:lpstr>
      <vt:lpstr>What happens when you sleep?</vt:lpstr>
      <vt:lpstr>How much sleep should children be getting?</vt:lpstr>
      <vt:lpstr>Body clock</vt:lpstr>
      <vt:lpstr>PowerPoint Presentation</vt:lpstr>
      <vt:lpstr>Melatonin &amp; Cortisol </vt:lpstr>
      <vt:lpstr>Circadian Rhythm</vt:lpstr>
      <vt:lpstr>How do you feel when you don’t get enough sleep?</vt:lpstr>
      <vt:lpstr>Teenage Sleep</vt:lpstr>
      <vt:lpstr>PowerPoint Presentation</vt:lpstr>
      <vt:lpstr>During the day</vt:lpstr>
      <vt:lpstr>During the evening </vt:lpstr>
      <vt:lpstr>The last hour (wind down hour)</vt:lpstr>
      <vt:lpstr>What’s a good bedtime environment? </vt:lpstr>
      <vt:lpstr>Bedtime environment</vt:lpstr>
      <vt:lpstr>Example of a good bedtime routine for primary</vt:lpstr>
      <vt:lpstr>Example of a good bedtime routine for teenagers</vt:lpstr>
      <vt:lpstr>Things to remember before bedtime</vt:lpstr>
      <vt:lpstr>Things to remember at bedtime</vt:lpstr>
      <vt:lpstr>Crucial elements of a good sleep routine</vt:lpstr>
      <vt:lpstr>Summary</vt:lpstr>
      <vt:lpstr>FRIENDS Program</vt:lpstr>
      <vt:lpstr>What is FRIENDS?</vt:lpstr>
      <vt:lpstr>The FRIENDS Plan</vt:lpstr>
      <vt:lpstr>Understanding Emotions</vt:lpstr>
      <vt:lpstr>Adult Resilience Program</vt:lpstr>
      <vt:lpstr>Parenting Programs</vt:lpstr>
      <vt:lpstr>Parenting Programs</vt:lpstr>
      <vt:lpstr>Next steps</vt:lpstr>
      <vt:lpstr>Further Sleep Support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Lorem ipsum dolor sit amet</dc:title>
  <dc:creator>Foster David (RBK) Walsall Healthcare NHS Trust</dc:creator>
  <cp:lastModifiedBy>PLANK, Joanne (WALSALL HEALTHCARE NHS TRUST)</cp:lastModifiedBy>
  <cp:revision>516</cp:revision>
  <cp:lastPrinted>2022-10-25T11:00:44Z</cp:lastPrinted>
  <dcterms:created xsi:type="dcterms:W3CDTF">2016-07-18T13:34:03Z</dcterms:created>
  <dcterms:modified xsi:type="dcterms:W3CDTF">2023-04-12T13:02:49Z</dcterms:modified>
</cp:coreProperties>
</file>