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7E80"/>
    <a:srgbClr val="38D4D6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135"/>
    <p:restoredTop sz="95846"/>
  </p:normalViewPr>
  <p:slideViewPr>
    <p:cSldViewPr snapToGrid="0" snapToObjects="1">
      <p:cViewPr>
        <p:scale>
          <a:sx n="100" d="100"/>
          <a:sy n="100" d="100"/>
        </p:scale>
        <p:origin x="-26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05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4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2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7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2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2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2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8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8/3/24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EAC43-1DD3-B14B-AE38-570B53E4606A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8.png"/><Relationship Id="rId18" Type="http://schemas.openxmlformats.org/officeDocument/2006/relationships/image" Target="../media/image4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5" Type="http://schemas.openxmlformats.org/officeDocument/2006/relationships/image" Target="../media/image40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21" Type="http://schemas.openxmlformats.org/officeDocument/2006/relationships/image" Target="../media/image54.png"/><Relationship Id="rId7" Type="http://schemas.openxmlformats.org/officeDocument/2006/relationships/image" Target="../media/image6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9.png"/><Relationship Id="rId19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712109D1-E34B-0B4F-01F3-FFC57CEAA772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206F1-C7D8-04FD-1B57-08AA67D7DE18}"/>
              </a:ext>
            </a:extLst>
          </p:cNvPr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DDB630-4472-6BAD-219F-9430E766FAA4}"/>
              </a:ext>
            </a:extLst>
          </p:cNvPr>
          <p:cNvSpPr txBox="1"/>
          <p:nvPr/>
        </p:nvSpPr>
        <p:spPr>
          <a:xfrm>
            <a:off x="4989879" y="179209"/>
            <a:ext cx="326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Careers connected to the human body: 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doctor, nurse, massage therapist, personal trainer, theatre technician  </a:t>
            </a:r>
            <a:endParaRPr lang="en-GB" sz="12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4" name="Picture 3" descr="A picture containing person, indoor, underpants&#10;&#10;Description automatically generated">
            <a:extLst>
              <a:ext uri="{FF2B5EF4-FFF2-40B4-BE49-F238E27FC236}">
                <a16:creationId xmlns:a16="http://schemas.microsoft.com/office/drawing/2014/main" id="{F64F1133-4241-E4FB-A6FC-D23090E9E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253" y="150579"/>
            <a:ext cx="1398042" cy="753631"/>
          </a:xfrm>
          <a:prstGeom prst="rect">
            <a:avLst/>
          </a:prstGeom>
        </p:spPr>
      </p:pic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795C51C-6D43-EF45-2BED-5E46DBF2D526}"/>
              </a:ext>
            </a:extLst>
          </p:cNvPr>
          <p:cNvSpPr/>
          <p:nvPr/>
        </p:nvSpPr>
        <p:spPr>
          <a:xfrm>
            <a:off x="5486399" y="1189190"/>
            <a:ext cx="4270895" cy="2453259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2E63D2E-EB77-D61F-7275-8D0B57F5A65A}"/>
              </a:ext>
            </a:extLst>
          </p:cNvPr>
          <p:cNvSpPr/>
          <p:nvPr/>
        </p:nvSpPr>
        <p:spPr>
          <a:xfrm>
            <a:off x="5505516" y="3769797"/>
            <a:ext cx="4270895" cy="2634651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61CE1AC7-E963-302D-2669-F2D8ED4D1853}"/>
              </a:ext>
            </a:extLst>
          </p:cNvPr>
          <p:cNvSpPr/>
          <p:nvPr/>
        </p:nvSpPr>
        <p:spPr>
          <a:xfrm>
            <a:off x="2976305" y="4210108"/>
            <a:ext cx="2385996" cy="1598385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4B45C1-DDCE-0E36-1C23-0EC5F3DF2AFC}"/>
              </a:ext>
            </a:extLst>
          </p:cNvPr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5319946-8C17-16B2-29C1-80F91DE13D58}"/>
              </a:ext>
            </a:extLst>
          </p:cNvPr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733167-F8C5-D3C8-8F04-346BA00A9A4C}"/>
              </a:ext>
            </a:extLst>
          </p:cNvPr>
          <p:cNvSpPr txBox="1"/>
          <p:nvPr/>
        </p:nvSpPr>
        <p:spPr>
          <a:xfrm>
            <a:off x="1033945" y="182420"/>
            <a:ext cx="410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Knowledge Organiser: Year 5 </a:t>
            </a:r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Properties of Materials</a:t>
            </a:r>
          </a:p>
          <a:p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40" name="Picture 39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7136095-C5BC-C735-303D-AB1EBA2D5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6" y="73195"/>
            <a:ext cx="815839" cy="858358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E026293A-25D8-FAC6-8DFD-325C50EFA49F}"/>
              </a:ext>
            </a:extLst>
          </p:cNvPr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EBFF0A0-1906-AE26-37EA-2212986D53D8}"/>
              </a:ext>
            </a:extLst>
          </p:cNvPr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2864D9E-ABC7-6B84-3F81-043A578E2EC8}"/>
              </a:ext>
            </a:extLst>
          </p:cNvPr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2CAFA7E-3449-FDCE-3E15-2E715A61C6EB}"/>
              </a:ext>
            </a:extLst>
          </p:cNvPr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FDC8456-544A-372C-B7BC-E115D737829C}"/>
              </a:ext>
            </a:extLst>
          </p:cNvPr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2EF9E9D-A566-CE0F-64F4-F236EBE659A2}"/>
              </a:ext>
            </a:extLst>
          </p:cNvPr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7DC1EC9-0EF5-2274-1994-CF636E7586CD}"/>
              </a:ext>
            </a:extLst>
          </p:cNvPr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B917186-8DBD-AF5C-503C-5CAD8714A64B}"/>
              </a:ext>
            </a:extLst>
          </p:cNvPr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80D0886-C27C-0B1B-E8E8-1EAB16F6C5E7}"/>
              </a:ext>
            </a:extLst>
          </p:cNvPr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BB1F71A-90B2-BE96-8FA5-CFE1FA969AE6}"/>
              </a:ext>
            </a:extLst>
          </p:cNvPr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C4ECB208-0911-AC71-F813-9DF7DC7928C4}"/>
              </a:ext>
            </a:extLst>
          </p:cNvPr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31593E9-3CCC-C095-A9F5-388D0EF0527D}"/>
              </a:ext>
            </a:extLst>
          </p:cNvPr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DFBD374-6885-5A9B-6919-7724295C204A}"/>
              </a:ext>
            </a:extLst>
          </p:cNvPr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F8C9AED-2791-FE6C-D496-6F99B0C56F01}"/>
              </a:ext>
            </a:extLst>
          </p:cNvPr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 descr="Icon&#10;&#10;Description automatically generated">
            <a:extLst>
              <a:ext uri="{FF2B5EF4-FFF2-40B4-BE49-F238E27FC236}">
                <a16:creationId xmlns:a16="http://schemas.microsoft.com/office/drawing/2014/main" id="{48FE5C12-EC85-5D58-864D-6AD1CA051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74" y="851827"/>
            <a:ext cx="422072" cy="395999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D80E918F-CD87-CEB7-4952-E8BB0E1F0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81" y="776582"/>
            <a:ext cx="537111" cy="377947"/>
          </a:xfrm>
          <a:prstGeom prst="rect">
            <a:avLst/>
          </a:prstGeom>
        </p:spPr>
      </p:pic>
      <p:pic>
        <p:nvPicPr>
          <p:cNvPr id="124" name="Picture 123" descr="Icon&#10;&#10;Description automatically generated">
            <a:extLst>
              <a:ext uri="{FF2B5EF4-FFF2-40B4-BE49-F238E27FC236}">
                <a16:creationId xmlns:a16="http://schemas.microsoft.com/office/drawing/2014/main" id="{1A039A77-1A8B-D4FE-BE06-06B27D0D8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920" y="661822"/>
            <a:ext cx="391342" cy="429352"/>
          </a:xfrm>
          <a:prstGeom prst="rect">
            <a:avLst/>
          </a:prstGeom>
        </p:spPr>
      </p:pic>
      <p:pic>
        <p:nvPicPr>
          <p:cNvPr id="125" name="Picture 124" descr="Icon&#10;&#10;Description automatically generated">
            <a:extLst>
              <a:ext uri="{FF2B5EF4-FFF2-40B4-BE49-F238E27FC236}">
                <a16:creationId xmlns:a16="http://schemas.microsoft.com/office/drawing/2014/main" id="{8018AC53-EFE3-7AB7-9016-8C4A8CA2B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943" y="643381"/>
            <a:ext cx="353616" cy="414453"/>
          </a:xfrm>
          <a:prstGeom prst="rect">
            <a:avLst/>
          </a:prstGeom>
        </p:spPr>
      </p:pic>
      <p:pic>
        <p:nvPicPr>
          <p:cNvPr id="126" name="Picture 125" descr="Icon&#10;&#10;Description automatically generated">
            <a:extLst>
              <a:ext uri="{FF2B5EF4-FFF2-40B4-BE49-F238E27FC236}">
                <a16:creationId xmlns:a16="http://schemas.microsoft.com/office/drawing/2014/main" id="{A7BF04D2-74B5-6201-1B51-771164402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3306" y="857479"/>
            <a:ext cx="373687" cy="254678"/>
          </a:xfrm>
          <a:prstGeom prst="rect">
            <a:avLst/>
          </a:prstGeom>
        </p:spPr>
      </p:pic>
      <p:pic>
        <p:nvPicPr>
          <p:cNvPr id="127" name="Picture 126" descr="Icon&#10;&#10;Description automatically generated">
            <a:extLst>
              <a:ext uri="{FF2B5EF4-FFF2-40B4-BE49-F238E27FC236}">
                <a16:creationId xmlns:a16="http://schemas.microsoft.com/office/drawing/2014/main" id="{4DD1EDA5-D707-CEDB-3091-8CE0666095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9007" y="693785"/>
            <a:ext cx="486961" cy="462643"/>
          </a:xfrm>
          <a:prstGeom prst="rect">
            <a:avLst/>
          </a:prstGeom>
        </p:spPr>
      </p:pic>
      <p:pic>
        <p:nvPicPr>
          <p:cNvPr id="128" name="Picture 127" descr="Icon&#10;&#10;Description automatically generated">
            <a:extLst>
              <a:ext uri="{FF2B5EF4-FFF2-40B4-BE49-F238E27FC236}">
                <a16:creationId xmlns:a16="http://schemas.microsoft.com/office/drawing/2014/main" id="{1686581A-B989-7878-4707-63BAB023E9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1453" y="707360"/>
            <a:ext cx="647405" cy="604879"/>
          </a:xfrm>
          <a:prstGeom prst="rect">
            <a:avLst/>
          </a:prstGeom>
        </p:spPr>
      </p:pic>
      <p:pic>
        <p:nvPicPr>
          <p:cNvPr id="8" name="Picture 7" descr="A close up of wood&#10;&#10;Description automatically generated with low confidence">
            <a:extLst>
              <a:ext uri="{FF2B5EF4-FFF2-40B4-BE49-F238E27FC236}">
                <a16:creationId xmlns:a16="http://schemas.microsoft.com/office/drawing/2014/main" id="{DAC0A52F-BF95-2505-767E-D51AE9B62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4188" y="141777"/>
            <a:ext cx="1461771" cy="7738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9C4BEA-D354-24EE-4028-E89038279F16}"/>
              </a:ext>
            </a:extLst>
          </p:cNvPr>
          <p:cNvSpPr txBox="1"/>
          <p:nvPr/>
        </p:nvSpPr>
        <p:spPr>
          <a:xfrm>
            <a:off x="5615377" y="1407036"/>
            <a:ext cx="4032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Some solids </a:t>
            </a:r>
            <a:r>
              <a:rPr lang="en-GB" sz="1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dissolve</a:t>
            </a:r>
            <a:r>
              <a:rPr lang="en-GB" sz="1200" dirty="0">
                <a:latin typeface="Arial Rounded MT Bold" panose="020F0704030504030204" pitchFamily="34" charset="0"/>
              </a:rPr>
              <a:t> </a:t>
            </a:r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in water </a:t>
            </a:r>
            <a:r>
              <a:rPr lang="en-GB" sz="1200" dirty="0">
                <a:latin typeface="Arial Rounded MT Bold" panose="020F0704030504030204" pitchFamily="34" charset="0"/>
              </a:rPr>
              <a:t>(</a:t>
            </a:r>
            <a:r>
              <a:rPr lang="en-GB" sz="1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SOLUBLE</a:t>
            </a:r>
            <a:r>
              <a:rPr lang="en-GB" sz="1200" dirty="0">
                <a:latin typeface="Arial Rounded MT Bold" panose="020F0704030504030204" pitchFamily="34" charset="0"/>
              </a:rPr>
              <a:t>).</a:t>
            </a: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coffee        sugar       salt       jelly</a:t>
            </a: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endParaRPr lang="en-GB" sz="1200" b="1" dirty="0">
              <a:latin typeface="Arial Rounded MT Bold" panose="020F0704030504030204" pitchFamily="34" charset="0"/>
            </a:endParaRPr>
          </a:p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Some solids do not </a:t>
            </a:r>
            <a:r>
              <a:rPr lang="en-GB" sz="1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dissolve</a:t>
            </a:r>
            <a:r>
              <a:rPr lang="en-GB" sz="1200" dirty="0">
                <a:latin typeface="Arial Rounded MT Bold" panose="020F0704030504030204" pitchFamily="34" charset="0"/>
              </a:rPr>
              <a:t> </a:t>
            </a:r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in water </a:t>
            </a:r>
            <a:r>
              <a:rPr lang="en-GB" sz="1200" dirty="0">
                <a:latin typeface="Arial Rounded MT Bold" panose="020F0704030504030204" pitchFamily="34" charset="0"/>
              </a:rPr>
              <a:t>(</a:t>
            </a:r>
            <a:r>
              <a:rPr lang="en-GB" sz="1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INSOLUBLE</a:t>
            </a:r>
            <a:r>
              <a:rPr lang="en-GB" sz="1200" dirty="0">
                <a:latin typeface="Arial Rounded MT Bold" panose="020F0704030504030204" pitchFamily="34" charset="0"/>
              </a:rPr>
              <a:t>).</a:t>
            </a:r>
          </a:p>
          <a:p>
            <a:pPr algn="ctr"/>
            <a:endParaRPr lang="en-GB" sz="8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pepper       sand	wax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1D79733-C001-F608-E4BC-5D39322EB4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5678" y="4822648"/>
            <a:ext cx="808673" cy="5391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693E142-CD66-4118-3DA5-7C5481702E1F}"/>
              </a:ext>
            </a:extLst>
          </p:cNvPr>
          <p:cNvSpPr txBox="1"/>
          <p:nvPr/>
        </p:nvSpPr>
        <p:spPr>
          <a:xfrm>
            <a:off x="2956811" y="5231412"/>
            <a:ext cx="2237030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Wooden spoons and plastic handles </a:t>
            </a:r>
            <a:r>
              <a:rPr lang="en-GB" sz="105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insulate</a:t>
            </a:r>
            <a:r>
              <a:rPr lang="en-GB" sz="105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 heat so hands do not get burned.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E13B07-A1C2-AD87-3EE5-12BD03B2F060}"/>
              </a:ext>
            </a:extLst>
          </p:cNvPr>
          <p:cNvSpPr txBox="1"/>
          <p:nvPr/>
        </p:nvSpPr>
        <p:spPr>
          <a:xfrm>
            <a:off x="3044997" y="4410113"/>
            <a:ext cx="2237030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Metal saucepans </a:t>
            </a:r>
            <a:r>
              <a:rPr lang="en-GB" sz="105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conduct </a:t>
            </a:r>
            <a:r>
              <a:rPr lang="en-GB" sz="105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heat to warm food.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A12A3F2-188A-B399-5A23-D196477F33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972" y="2028263"/>
            <a:ext cx="493819" cy="39017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7D2856D-0DE2-9884-D264-5848273FD6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9829" y="1968355"/>
            <a:ext cx="493819" cy="44841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5A1C3D8-98AE-B5D2-8A84-745F264000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19586" y="1952726"/>
            <a:ext cx="294161" cy="41750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9EBD825-A91F-9B2F-268A-936AD417CE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6299" y="2021504"/>
            <a:ext cx="480642" cy="32042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158E90C-B826-CEDC-58AB-9703FD6495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02608" y="3098340"/>
            <a:ext cx="335309" cy="47552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28E77D8-E0E3-AFCF-70B8-B9C7F3DF21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4841" y="3133509"/>
            <a:ext cx="475529" cy="31701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871C100-6D77-7A22-0F25-402C32BFF6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95615" y="3098340"/>
            <a:ext cx="242362" cy="42009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947E8098-A624-F211-2297-C4A133D116E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8726" r="2007"/>
          <a:stretch/>
        </p:blipFill>
        <p:spPr>
          <a:xfrm>
            <a:off x="5638218" y="5425616"/>
            <a:ext cx="2963485" cy="617636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9BA861F6-AC26-B440-1992-5AFE7FB4A63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-1" t="17667" r="-3666"/>
          <a:stretch/>
        </p:blipFill>
        <p:spPr>
          <a:xfrm flipH="1">
            <a:off x="8520732" y="4338090"/>
            <a:ext cx="924756" cy="734454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1CB2F26D-1A39-9100-6988-FC2091190F9C}"/>
              </a:ext>
            </a:extLst>
          </p:cNvPr>
          <p:cNvSpPr txBox="1"/>
          <p:nvPr/>
        </p:nvSpPr>
        <p:spPr>
          <a:xfrm>
            <a:off x="5583514" y="4100262"/>
            <a:ext cx="27534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Sieving</a:t>
            </a: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8A1B74B-311B-BD7C-3C7C-93FE50D8E117}"/>
              </a:ext>
            </a:extLst>
          </p:cNvPr>
          <p:cNvSpPr txBox="1"/>
          <p:nvPr/>
        </p:nvSpPr>
        <p:spPr>
          <a:xfrm>
            <a:off x="8468884" y="4093470"/>
            <a:ext cx="120909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Filtering</a:t>
            </a: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3F3BA5B-F4D9-7A94-35A2-FD6726EA4209}"/>
              </a:ext>
            </a:extLst>
          </p:cNvPr>
          <p:cNvSpPr txBox="1"/>
          <p:nvPr/>
        </p:nvSpPr>
        <p:spPr>
          <a:xfrm>
            <a:off x="5571987" y="5158849"/>
            <a:ext cx="408387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Rounded MT Bold" panose="020F0704030504030204" pitchFamily="34" charset="0"/>
              </a:rPr>
              <a:t>		</a:t>
            </a:r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   Magnetism</a:t>
            </a: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  <a:p>
            <a:pPr algn="ctr"/>
            <a:endParaRPr lang="en-GB" sz="1200" dirty="0">
              <a:latin typeface="Arial Rounded MT Bold" panose="020F070403050403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39B04BA-5706-CE4B-F169-6C7A3D347D90}"/>
              </a:ext>
            </a:extLst>
          </p:cNvPr>
          <p:cNvSpPr txBox="1"/>
          <p:nvPr/>
        </p:nvSpPr>
        <p:spPr>
          <a:xfrm>
            <a:off x="8720986" y="5252366"/>
            <a:ext cx="915382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Magnetic metals: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iron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nickel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steel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D8ED5784-A1CA-1C44-FF58-D96B6AA29BE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10486" r="2891"/>
          <a:stretch/>
        </p:blipFill>
        <p:spPr>
          <a:xfrm>
            <a:off x="5962503" y="4365715"/>
            <a:ext cx="2592465" cy="52917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6CED6D6-A17E-8AED-69E9-F1BA032BC2C7}"/>
              </a:ext>
            </a:extLst>
          </p:cNvPr>
          <p:cNvSpPr/>
          <p:nvPr/>
        </p:nvSpPr>
        <p:spPr>
          <a:xfrm>
            <a:off x="2957754" y="1225259"/>
            <a:ext cx="2407720" cy="255218"/>
          </a:xfrm>
          <a:prstGeom prst="round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Properties of Materials</a:t>
            </a:r>
          </a:p>
        </p:txBody>
      </p:sp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E70C6D0A-DE99-9E09-E902-D702F2047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148667"/>
              </p:ext>
            </p:extLst>
          </p:nvPr>
        </p:nvGraphicFramePr>
        <p:xfrm>
          <a:off x="2957754" y="1561382"/>
          <a:ext cx="2392718" cy="2537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359">
                  <a:extLst>
                    <a:ext uri="{9D8B030D-6E8A-4147-A177-3AD203B41FA5}">
                      <a16:colId xmlns:a16="http://schemas.microsoft.com/office/drawing/2014/main" val="1475281946"/>
                    </a:ext>
                  </a:extLst>
                </a:gridCol>
                <a:gridCol w="1196359">
                  <a:extLst>
                    <a:ext uri="{9D8B030D-6E8A-4147-A177-3AD203B41FA5}">
                      <a16:colId xmlns:a16="http://schemas.microsoft.com/office/drawing/2014/main" val="1012696998"/>
                    </a:ext>
                  </a:extLst>
                </a:gridCol>
              </a:tblGrid>
              <a:tr h="42817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conducts energy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noProof="0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346561"/>
                  </a:ext>
                </a:extLst>
              </a:tr>
              <a:tr h="42817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insulates energy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240023"/>
                  </a:ext>
                </a:extLst>
              </a:tr>
              <a:tr h="38859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transparent</a:t>
                      </a:r>
                      <a:endParaRPr lang="en-US" sz="1200" b="0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832230"/>
                  </a:ext>
                </a:extLst>
              </a:tr>
              <a:tr h="38859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waterproof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089953"/>
                  </a:ext>
                </a:extLst>
              </a:tr>
              <a:tr h="428173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durable</a:t>
                      </a:r>
                    </a:p>
                    <a:p>
                      <a:pPr algn="ctr"/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(strong)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45032"/>
                  </a:ext>
                </a:extLst>
              </a:tr>
              <a:tr h="38859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magnetic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274338"/>
                  </a:ext>
                </a:extLst>
              </a:tr>
            </a:tbl>
          </a:graphicData>
        </a:graphic>
      </p:graphicFrame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7EDC7B4-DEEE-E957-E0F8-BD7AACBB0A7D}"/>
              </a:ext>
            </a:extLst>
          </p:cNvPr>
          <p:cNvGrpSpPr/>
          <p:nvPr/>
        </p:nvGrpSpPr>
        <p:grpSpPr>
          <a:xfrm>
            <a:off x="4386661" y="1619330"/>
            <a:ext cx="667517" cy="2409898"/>
            <a:chOff x="4386661" y="1571624"/>
            <a:chExt cx="667517" cy="2577156"/>
          </a:xfrm>
        </p:grpSpPr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C313CD38-63B8-8ACC-52A2-3C9739B7D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519808" y="3791118"/>
              <a:ext cx="374493" cy="357662"/>
            </a:xfrm>
            <a:prstGeom prst="rect">
              <a:avLst/>
            </a:prstGeom>
          </p:spPr>
        </p:pic>
        <p:pic>
          <p:nvPicPr>
            <p:cNvPr id="99" name="Picture 98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137B90C8-2BB8-4D32-7931-4E04EA9E4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386661" y="3333781"/>
              <a:ext cx="667517" cy="333759"/>
            </a:xfrm>
            <a:prstGeom prst="rect">
              <a:avLst/>
            </a:prstGeom>
          </p:spPr>
        </p:pic>
        <p:pic>
          <p:nvPicPr>
            <p:cNvPr id="102" name="Picture 101" descr="A picture containing umbrella, accessory, rain, person&#10;&#10;Description automatically generated">
              <a:extLst>
                <a:ext uri="{FF2B5EF4-FFF2-40B4-BE49-F238E27FC236}">
                  <a16:creationId xmlns:a16="http://schemas.microsoft.com/office/drawing/2014/main" id="{1A4AB095-3273-8A75-AAD8-9825F033E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391858" y="2863846"/>
              <a:ext cx="657122" cy="438081"/>
            </a:xfrm>
            <a:prstGeom prst="rect">
              <a:avLst/>
            </a:prstGeom>
          </p:spPr>
        </p:pic>
        <p:pic>
          <p:nvPicPr>
            <p:cNvPr id="105" name="Picture 104" descr="A picture containing window, building, window seat, indoor&#10;&#10;Description automatically generated">
              <a:extLst>
                <a:ext uri="{FF2B5EF4-FFF2-40B4-BE49-F238E27FC236}">
                  <a16:creationId xmlns:a16="http://schemas.microsoft.com/office/drawing/2014/main" id="{0E0A2E15-99AD-7499-F61C-8C469253E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491435" y="2510140"/>
              <a:ext cx="457967" cy="292137"/>
            </a:xfrm>
            <a:prstGeom prst="rect">
              <a:avLst/>
            </a:prstGeom>
          </p:spPr>
        </p:pic>
        <p:pic>
          <p:nvPicPr>
            <p:cNvPr id="129" name="Picture 12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BCAF8107-B05E-AF1F-629E-A2166D39D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555014" y="2023528"/>
              <a:ext cx="290787" cy="356923"/>
            </a:xfrm>
            <a:prstGeom prst="rect">
              <a:avLst/>
            </a:prstGeom>
          </p:spPr>
        </p:pic>
        <p:pic>
          <p:nvPicPr>
            <p:cNvPr id="131" name="Picture 130" descr="A picture containing pan, kitchenware, bowl, indoor&#10;&#10;Description automatically generated">
              <a:extLst>
                <a:ext uri="{FF2B5EF4-FFF2-40B4-BE49-F238E27FC236}">
                  <a16:creationId xmlns:a16="http://schemas.microsoft.com/office/drawing/2014/main" id="{793E998D-D4D9-0CA0-F72C-FE08137CB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57477" y="1571624"/>
              <a:ext cx="506874" cy="337255"/>
            </a:xfrm>
            <a:prstGeom prst="rect">
              <a:avLst/>
            </a:prstGeom>
          </p:spPr>
        </p:pic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9005C32-BEC6-A3E1-74E6-AF882CB13E53}"/>
              </a:ext>
            </a:extLst>
          </p:cNvPr>
          <p:cNvSpPr/>
          <p:nvPr/>
        </p:nvSpPr>
        <p:spPr>
          <a:xfrm>
            <a:off x="2973434" y="4150447"/>
            <a:ext cx="2418499" cy="255218"/>
          </a:xfrm>
          <a:prstGeom prst="round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Everyday Materials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9ECBF48-D2F9-8D1F-92D6-B57A49B41943}"/>
              </a:ext>
            </a:extLst>
          </p:cNvPr>
          <p:cNvSpPr/>
          <p:nvPr/>
        </p:nvSpPr>
        <p:spPr>
          <a:xfrm>
            <a:off x="6412948" y="1116621"/>
            <a:ext cx="2407720" cy="255218"/>
          </a:xfrm>
          <a:prstGeom prst="round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Soluble Materials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9A99E8E-403B-DD39-1ADE-ADA72480393A}"/>
              </a:ext>
            </a:extLst>
          </p:cNvPr>
          <p:cNvSpPr/>
          <p:nvPr/>
        </p:nvSpPr>
        <p:spPr>
          <a:xfrm>
            <a:off x="6437103" y="3756912"/>
            <a:ext cx="2407720" cy="255218"/>
          </a:xfrm>
          <a:prstGeom prst="round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Separating Materials</a:t>
            </a:r>
          </a:p>
        </p:txBody>
      </p:sp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E6D62-6FB3-98A5-8317-4D5F0479039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1808" y="1635302"/>
            <a:ext cx="2707870" cy="4808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0D736-FC5E-9AA6-64C9-A38F27E3B356}"/>
              </a:ext>
            </a:extLst>
          </p:cNvPr>
          <p:cNvSpPr txBox="1"/>
          <p:nvPr/>
        </p:nvSpPr>
        <p:spPr>
          <a:xfrm>
            <a:off x="897565" y="1690296"/>
            <a:ext cx="18411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900" i="0" u="none" strike="noStrike" dirty="0">
                <a:solidFill>
                  <a:srgbClr val="807E80"/>
                </a:solidFill>
                <a:effectLst/>
                <a:latin typeface="Arial Rounded MT Bold" panose="020F0704030504030204" pitchFamily="34" charset="77"/>
              </a:rPr>
              <a:t>1. </a:t>
            </a:r>
            <a:r>
              <a:rPr lang="en-GB" sz="9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Explore properties of materials</a:t>
            </a:r>
            <a:endParaRPr lang="en-US" sz="9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17E0D-846C-00F7-DBD8-F6111AC5BCB3}"/>
              </a:ext>
            </a:extLst>
          </p:cNvPr>
          <p:cNvSpPr txBox="1"/>
          <p:nvPr/>
        </p:nvSpPr>
        <p:spPr>
          <a:xfrm>
            <a:off x="897565" y="2480142"/>
            <a:ext cx="187766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900" i="0" u="none" strike="noStrike" dirty="0">
                <a:solidFill>
                  <a:srgbClr val="807E80"/>
                </a:solidFill>
                <a:effectLst/>
                <a:latin typeface="Arial Rounded MT Bold" panose="020F0704030504030204" pitchFamily="34" charset="77"/>
              </a:rPr>
              <a:t>2. </a:t>
            </a:r>
            <a:r>
              <a:rPr lang="en-GB" sz="9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Explore thermal conductors and thermal insulators</a:t>
            </a:r>
            <a:endParaRPr lang="en-US" sz="9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A2314-3225-2519-34B1-F836FD2F3D4B}"/>
              </a:ext>
            </a:extLst>
          </p:cNvPr>
          <p:cNvSpPr txBox="1"/>
          <p:nvPr/>
        </p:nvSpPr>
        <p:spPr>
          <a:xfrm>
            <a:off x="907397" y="3292991"/>
            <a:ext cx="18411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900" b="1" i="0" u="none" strike="noStrike" dirty="0">
                <a:solidFill>
                  <a:srgbClr val="807E80"/>
                </a:solidFill>
                <a:effectLst/>
                <a:latin typeface="Arial Rounded MT Bold" panose="020F0704030504030204" pitchFamily="34" charset="77"/>
              </a:rPr>
              <a:t>3. </a:t>
            </a:r>
            <a:r>
              <a:rPr lang="en-GB" sz="9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Explore hardness of materials</a:t>
            </a:r>
            <a:endParaRPr lang="en-US" sz="9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E58483-C45A-5A6B-117C-D54C2CF5B4F5}"/>
              </a:ext>
            </a:extLst>
          </p:cNvPr>
          <p:cNvSpPr txBox="1"/>
          <p:nvPr/>
        </p:nvSpPr>
        <p:spPr>
          <a:xfrm>
            <a:off x="897564" y="4121627"/>
            <a:ext cx="18411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900" b="1" i="0" u="none" strike="noStrike" dirty="0">
                <a:solidFill>
                  <a:srgbClr val="807E80"/>
                </a:solidFill>
                <a:effectLst/>
                <a:latin typeface="Arial Rounded MT Bold" panose="020F0704030504030204" pitchFamily="34" charset="77"/>
              </a:rPr>
              <a:t>4. </a:t>
            </a:r>
            <a:r>
              <a:rPr lang="en-GB" sz="9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Discover materials that are soluble in water</a:t>
            </a:r>
            <a:endParaRPr lang="en-US" sz="9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9DC0CA-2B1C-B5AF-E2E5-EA800823BCD7}"/>
              </a:ext>
            </a:extLst>
          </p:cNvPr>
          <p:cNvSpPr txBox="1"/>
          <p:nvPr/>
        </p:nvSpPr>
        <p:spPr>
          <a:xfrm>
            <a:off x="897563" y="4958354"/>
            <a:ext cx="18411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900" i="0" u="none" strike="noStrike" dirty="0">
                <a:solidFill>
                  <a:srgbClr val="807E80"/>
                </a:solidFill>
                <a:effectLst/>
                <a:latin typeface="Arial Rounded MT Bold" panose="020F0704030504030204" pitchFamily="34" charset="77"/>
              </a:rPr>
              <a:t>5. </a:t>
            </a:r>
            <a:r>
              <a:rPr lang="en-GB" sz="9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Investigate the solubility of materials</a:t>
            </a:r>
            <a:endParaRPr lang="en-US" sz="9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B20525-3379-785F-AD08-DAF9E23F282D}"/>
              </a:ext>
            </a:extLst>
          </p:cNvPr>
          <p:cNvSpPr txBox="1"/>
          <p:nvPr/>
        </p:nvSpPr>
        <p:spPr>
          <a:xfrm>
            <a:off x="900330" y="5734667"/>
            <a:ext cx="184114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900" i="0" u="none" strike="noStrike" dirty="0">
                <a:solidFill>
                  <a:srgbClr val="807E80"/>
                </a:solidFill>
                <a:effectLst/>
                <a:latin typeface="Arial Rounded MT Bold" panose="020F0704030504030204" pitchFamily="34" charset="77"/>
              </a:rPr>
              <a:t>6. </a:t>
            </a:r>
            <a:r>
              <a:rPr lang="en-GB" sz="9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Explore how mixtures can be separated by filtering, sieving, evaporating or magnets</a:t>
            </a:r>
            <a:endParaRPr lang="en-GB" sz="900" i="0" u="none" strike="noStrike" dirty="0">
              <a:solidFill>
                <a:srgbClr val="807E80"/>
              </a:solidFill>
              <a:effectLst/>
              <a:latin typeface="Arial Rounded MT Bold" panose="020F0704030504030204" pitchFamily="34" charset="77"/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0D70EF1C-D331-D545-B785-89CA4F6AF3FA}"/>
              </a:ext>
            </a:extLst>
          </p:cNvPr>
          <p:cNvSpPr/>
          <p:nvPr/>
        </p:nvSpPr>
        <p:spPr>
          <a:xfrm>
            <a:off x="186100" y="1361458"/>
            <a:ext cx="2639201" cy="215295"/>
          </a:xfrm>
          <a:prstGeom prst="round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Arial Rounded MT Bold" panose="020F0704030504030204" pitchFamily="34" charset="77"/>
              </a:rPr>
              <a:t>Lesson Sequence and Enquiry Approaches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FA5D51F8-88E9-5147-8250-EF79C8C9F5BF}"/>
              </a:ext>
            </a:extLst>
          </p:cNvPr>
          <p:cNvSpPr/>
          <p:nvPr/>
        </p:nvSpPr>
        <p:spPr>
          <a:xfrm>
            <a:off x="2982238" y="5849600"/>
            <a:ext cx="2385997" cy="686001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5" name="Picture 84" descr="A magnifying glass with a black background&#10;&#10;Description automatically generated">
            <a:extLst>
              <a:ext uri="{FF2B5EF4-FFF2-40B4-BE49-F238E27FC236}">
                <a16:creationId xmlns:a16="http://schemas.microsoft.com/office/drawing/2014/main" id="{09593EDA-79E5-B343-9D65-C938F3EED1D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142457" y="6111364"/>
            <a:ext cx="333924" cy="333924"/>
          </a:xfrm>
          <a:prstGeom prst="rect">
            <a:avLst/>
          </a:prstGeom>
        </p:spPr>
      </p:pic>
      <p:pic>
        <p:nvPicPr>
          <p:cNvPr id="86" name="Picture 85" descr="A couple of beakers with liquid in them&#10;&#10;Description automatically generated">
            <a:extLst>
              <a:ext uri="{FF2B5EF4-FFF2-40B4-BE49-F238E27FC236}">
                <a16:creationId xmlns:a16="http://schemas.microsoft.com/office/drawing/2014/main" id="{7CC877AB-9502-2142-A70D-AA80BA12F46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16215" y="6034729"/>
            <a:ext cx="458184" cy="458184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5E3E36FB-6D81-1D4E-B0DF-04D8CD8663A7}"/>
              </a:ext>
            </a:extLst>
          </p:cNvPr>
          <p:cNvSpPr txBox="1"/>
          <p:nvPr/>
        </p:nvSpPr>
        <p:spPr>
          <a:xfrm>
            <a:off x="3165355" y="5849600"/>
            <a:ext cx="1772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Rounded MT Bold" panose="020F0704030504030204" pitchFamily="34" charset="77"/>
              </a:rPr>
              <a:t>Skills we will use:</a:t>
            </a:r>
          </a:p>
        </p:txBody>
      </p:sp>
      <p:pic>
        <p:nvPicPr>
          <p:cNvPr id="88" name="Picture 87" descr="A group of test tubes with different colored liquids in a rack&#10;&#10;Description automatically generated">
            <a:extLst>
              <a:ext uri="{FF2B5EF4-FFF2-40B4-BE49-F238E27FC236}">
                <a16:creationId xmlns:a16="http://schemas.microsoft.com/office/drawing/2014/main" id="{8578ECD7-5439-EA46-B643-2C536173E90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06065" y="1967176"/>
            <a:ext cx="343496" cy="343496"/>
          </a:xfrm>
          <a:prstGeom prst="rect">
            <a:avLst/>
          </a:prstGeom>
        </p:spPr>
      </p:pic>
      <p:pic>
        <p:nvPicPr>
          <p:cNvPr id="89" name="Picture 88" descr="A group of test tubes with different colored liquids in a rack&#10;&#10;Description automatically generated">
            <a:extLst>
              <a:ext uri="{FF2B5EF4-FFF2-40B4-BE49-F238E27FC236}">
                <a16:creationId xmlns:a16="http://schemas.microsoft.com/office/drawing/2014/main" id="{BDE5F42E-34AE-6D4F-85C3-7355175D962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294821" y="4382908"/>
            <a:ext cx="365997" cy="365997"/>
          </a:xfrm>
          <a:prstGeom prst="rect">
            <a:avLst/>
          </a:prstGeom>
        </p:spPr>
      </p:pic>
      <p:pic>
        <p:nvPicPr>
          <p:cNvPr id="90" name="Picture 89" descr="A group of test tubes with different colored liquids in a rack&#10;&#10;Description automatically generated">
            <a:extLst>
              <a:ext uri="{FF2B5EF4-FFF2-40B4-BE49-F238E27FC236}">
                <a16:creationId xmlns:a16="http://schemas.microsoft.com/office/drawing/2014/main" id="{F23BC41A-C5A2-6546-A6A8-2D550B49D2A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289468" y="5209398"/>
            <a:ext cx="360093" cy="327737"/>
          </a:xfrm>
          <a:prstGeom prst="rect">
            <a:avLst/>
          </a:prstGeom>
        </p:spPr>
      </p:pic>
      <p:pic>
        <p:nvPicPr>
          <p:cNvPr id="91" name="Picture 90" descr="A yellow and blue robotic arm&#10;&#10;Description automatically generated">
            <a:extLst>
              <a:ext uri="{FF2B5EF4-FFF2-40B4-BE49-F238E27FC236}">
                <a16:creationId xmlns:a16="http://schemas.microsoft.com/office/drawing/2014/main" id="{1ACA5828-4AAB-CA43-9354-6EB013D900A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82" y="2769976"/>
            <a:ext cx="407739" cy="313566"/>
          </a:xfrm>
          <a:prstGeom prst="rect">
            <a:avLst/>
          </a:prstGeom>
        </p:spPr>
      </p:pic>
      <p:pic>
        <p:nvPicPr>
          <p:cNvPr id="92" name="Picture 91" descr="A blue and red atom with yellow circles&#10;&#10;Description automatically generated">
            <a:extLst>
              <a:ext uri="{FF2B5EF4-FFF2-40B4-BE49-F238E27FC236}">
                <a16:creationId xmlns:a16="http://schemas.microsoft.com/office/drawing/2014/main" id="{B114AAD2-4B9A-4640-ACA0-077539CC27D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313658" y="3518433"/>
            <a:ext cx="375687" cy="375687"/>
          </a:xfrm>
          <a:prstGeom prst="rect">
            <a:avLst/>
          </a:prstGeom>
        </p:spPr>
      </p:pic>
      <p:pic>
        <p:nvPicPr>
          <p:cNvPr id="93" name="Picture 92" descr="A yellow and blue robotic arm&#10;&#10;Description automatically generated">
            <a:extLst>
              <a:ext uri="{FF2B5EF4-FFF2-40B4-BE49-F238E27FC236}">
                <a16:creationId xmlns:a16="http://schemas.microsoft.com/office/drawing/2014/main" id="{13DA74BF-8AEE-4942-9F1D-DCFCD50BC40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024393"/>
            <a:ext cx="336832" cy="259036"/>
          </a:xfrm>
          <a:prstGeom prst="rect">
            <a:avLst/>
          </a:prstGeom>
        </p:spPr>
      </p:pic>
      <p:pic>
        <p:nvPicPr>
          <p:cNvPr id="94" name="Picture 93" descr="A light bulb with a purple base&#10;&#10;Description automatically generated">
            <a:extLst>
              <a:ext uri="{FF2B5EF4-FFF2-40B4-BE49-F238E27FC236}">
                <a16:creationId xmlns:a16="http://schemas.microsoft.com/office/drawing/2014/main" id="{A00C11A2-1604-094F-BF5F-2111BAFBFE8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08821" y="6091505"/>
            <a:ext cx="387228" cy="387228"/>
          </a:xfrm>
          <a:prstGeom prst="rect">
            <a:avLst/>
          </a:prstGeom>
        </p:spPr>
      </p:pic>
      <p:pic>
        <p:nvPicPr>
          <p:cNvPr id="95" name="Picture 94" descr="A group of colorful gears&#10;&#10;Description automatically generated">
            <a:extLst>
              <a:ext uri="{FF2B5EF4-FFF2-40B4-BE49-F238E27FC236}">
                <a16:creationId xmlns:a16="http://schemas.microsoft.com/office/drawing/2014/main" id="{CE01232C-E819-7F4D-9C26-D439F4C3EAB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706200" y="6049430"/>
            <a:ext cx="457791" cy="4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0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712109D1-E34B-0B4F-01F3-FFC57CEAA772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206F1-C7D8-04FD-1B57-08AA67D7DE18}"/>
              </a:ext>
            </a:extLst>
          </p:cNvPr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795C51C-6D43-EF45-2BED-5E46DBF2D526}"/>
              </a:ext>
            </a:extLst>
          </p:cNvPr>
          <p:cNvSpPr/>
          <p:nvPr/>
        </p:nvSpPr>
        <p:spPr>
          <a:xfrm>
            <a:off x="4677175" y="1189191"/>
            <a:ext cx="5080120" cy="2400126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2E63D2E-EB77-D61F-7275-8D0B57F5A65A}"/>
              </a:ext>
            </a:extLst>
          </p:cNvPr>
          <p:cNvSpPr/>
          <p:nvPr/>
        </p:nvSpPr>
        <p:spPr>
          <a:xfrm>
            <a:off x="4656564" y="3696609"/>
            <a:ext cx="5119847" cy="2744684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B95E4F78-2707-56FE-82E6-27D8FB12308A}"/>
              </a:ext>
            </a:extLst>
          </p:cNvPr>
          <p:cNvSpPr/>
          <p:nvPr/>
        </p:nvSpPr>
        <p:spPr>
          <a:xfrm>
            <a:off x="163571" y="1415379"/>
            <a:ext cx="4338656" cy="2876551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61CE1AC7-E963-302D-2669-F2D8ED4D1853}"/>
              </a:ext>
            </a:extLst>
          </p:cNvPr>
          <p:cNvSpPr/>
          <p:nvPr/>
        </p:nvSpPr>
        <p:spPr>
          <a:xfrm>
            <a:off x="163572" y="4395069"/>
            <a:ext cx="4342396" cy="2046223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3222872-8B62-386E-0613-03E050206D7E}"/>
              </a:ext>
            </a:extLst>
          </p:cNvPr>
          <p:cNvSpPr txBox="1"/>
          <p:nvPr/>
        </p:nvSpPr>
        <p:spPr>
          <a:xfrm>
            <a:off x="5114823" y="186004"/>
            <a:ext cx="3943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Before and After Test</a:t>
            </a:r>
            <a:endParaRPr lang="en-GB" sz="12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4B45C1-DDCE-0E36-1C23-0EC5F3DF2AFC}"/>
              </a:ext>
            </a:extLst>
          </p:cNvPr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5319946-8C17-16B2-29C1-80F91DE13D58}"/>
              </a:ext>
            </a:extLst>
          </p:cNvPr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059519-3133-A385-CE3F-96A169B947DA}"/>
              </a:ext>
            </a:extLst>
          </p:cNvPr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E20A55-00C4-7950-6EDC-26165732EAF1}"/>
              </a:ext>
            </a:extLst>
          </p:cNvPr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7090CD7-D5F8-A70C-0262-907AEEFDFF56}"/>
              </a:ext>
            </a:extLst>
          </p:cNvPr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77ACE2-DC44-F643-FF19-174442DAC892}"/>
              </a:ext>
            </a:extLst>
          </p:cNvPr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9B6896E-DB65-1776-1683-9DD477BB2471}"/>
              </a:ext>
            </a:extLst>
          </p:cNvPr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88A4BFB-DE56-53FA-B7E9-CC2023BBE1D2}"/>
              </a:ext>
            </a:extLst>
          </p:cNvPr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5CE7150-1C2C-8E38-1C26-7CC54E5FCC09}"/>
              </a:ext>
            </a:extLst>
          </p:cNvPr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BD676B-120D-85B9-4661-5B34BF664646}"/>
              </a:ext>
            </a:extLst>
          </p:cNvPr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10D034F-C587-560F-7158-DAD90CFE7AB4}"/>
              </a:ext>
            </a:extLst>
          </p:cNvPr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8661E12-FF3D-E405-CFCD-218211C1FAE3}"/>
              </a:ext>
            </a:extLst>
          </p:cNvPr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07F1D54-152A-51A5-CC8E-86207BBCE7FD}"/>
              </a:ext>
            </a:extLst>
          </p:cNvPr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244B54B-FFC4-B317-CD70-589448324A1F}"/>
              </a:ext>
            </a:extLst>
          </p:cNvPr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7671FA4-EB07-C0F8-18D9-FA213E915585}"/>
              </a:ext>
            </a:extLst>
          </p:cNvPr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F734113-2A53-9F3E-7C94-57294770B43B}"/>
              </a:ext>
            </a:extLst>
          </p:cNvPr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733167-F8C5-D3C8-8F04-346BA00A9A4C}"/>
              </a:ext>
            </a:extLst>
          </p:cNvPr>
          <p:cNvSpPr txBox="1"/>
          <p:nvPr/>
        </p:nvSpPr>
        <p:spPr>
          <a:xfrm>
            <a:off x="1033946" y="182420"/>
            <a:ext cx="417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Knowledge Organiser: Year 5 </a:t>
            </a:r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Properties of Materials</a:t>
            </a:r>
          </a:p>
          <a:p>
            <a:r>
              <a:rPr lang="en-GB" sz="1200" i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Before &amp; After Test</a:t>
            </a:r>
          </a:p>
          <a:p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4" name="Picture 3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F8002470-9B8B-2C7D-091A-D8C08DFE4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6" y="73195"/>
            <a:ext cx="815839" cy="85835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9914E7E-4CEF-7395-B65B-AFB04F437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74" y="851827"/>
            <a:ext cx="422072" cy="3959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9B597E9-ADA2-5A07-2A7E-13D1D9358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81" y="776582"/>
            <a:ext cx="537111" cy="377947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CE47B6E-FB3A-6429-B121-9F7B082F1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920" y="661822"/>
            <a:ext cx="391342" cy="42935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1E867B6-A70A-A752-33BE-F15FB5D00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943" y="643381"/>
            <a:ext cx="353616" cy="414453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3997F4C-9C16-8BA0-762C-911379B4B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306" y="857479"/>
            <a:ext cx="373687" cy="25467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F9BD1E0-2359-B383-898B-0AD2F191DF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9007" y="693785"/>
            <a:ext cx="486961" cy="46264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E434F7B-6DA2-2912-4FC3-A2F4F003F7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1453" y="707360"/>
            <a:ext cx="647405" cy="604879"/>
          </a:xfrm>
          <a:prstGeom prst="rect">
            <a:avLst/>
          </a:prstGeom>
        </p:spPr>
      </p:pic>
      <p:pic>
        <p:nvPicPr>
          <p:cNvPr id="2" name="Picture 1" descr="A close up of wood&#10;&#10;Description automatically generated with low confidence">
            <a:extLst>
              <a:ext uri="{FF2B5EF4-FFF2-40B4-BE49-F238E27FC236}">
                <a16:creationId xmlns:a16="http://schemas.microsoft.com/office/drawing/2014/main" id="{4766F19E-D667-A4E5-48F8-D95C619E1B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4188" y="141777"/>
            <a:ext cx="1461771" cy="773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37CDBF-06D4-6F3A-421F-B35470170D76}"/>
              </a:ext>
            </a:extLst>
          </p:cNvPr>
          <p:cNvSpPr txBox="1"/>
          <p:nvPr/>
        </p:nvSpPr>
        <p:spPr>
          <a:xfrm>
            <a:off x="169174" y="1426899"/>
            <a:ext cx="4341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Label the 2 materials used to make this wire.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F24BAA-A8A4-4ABF-92BD-723AD0602102}"/>
              </a:ext>
            </a:extLst>
          </p:cNvPr>
          <p:cNvSpPr txBox="1"/>
          <p:nvPr/>
        </p:nvSpPr>
        <p:spPr>
          <a:xfrm>
            <a:off x="169174" y="4372836"/>
            <a:ext cx="4338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Nahim wants to carry out a fair test to see which solids dissolve in water. </a:t>
            </a:r>
          </a:p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Name 2 variables he must keep the same to make it a fair test.</a:t>
            </a:r>
          </a:p>
          <a:p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1</a:t>
            </a:r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.__________________________________</a:t>
            </a:r>
          </a:p>
          <a:p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2</a:t>
            </a:r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.__________________________________</a:t>
            </a:r>
          </a:p>
          <a:p>
            <a:endParaRPr lang="en-GB" sz="1200" dirty="0">
              <a:solidFill>
                <a:srgbClr val="807E80"/>
              </a:solidFill>
              <a:latin typeface="Arial Rounded MT Bold" panose="020F0704030504030204" pitchFamily="34" charset="0"/>
            </a:endParaRPr>
          </a:p>
          <a:p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What is the variable that he must change?</a:t>
            </a:r>
          </a:p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____________________________________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948B6F-94AC-8376-CB5C-EA21C74DD13C}"/>
              </a:ext>
            </a:extLst>
          </p:cNvPr>
          <p:cNvSpPr txBox="1"/>
          <p:nvPr/>
        </p:nvSpPr>
        <p:spPr>
          <a:xfrm>
            <a:off x="4677466" y="1195588"/>
            <a:ext cx="5059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Sort these materials in the following table: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57919CF-8E05-5421-C54A-E48F0348D6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7446" y="1493142"/>
            <a:ext cx="494866" cy="3899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9F0E935-4CF7-8C8A-E7AC-3C1003E16C5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9823" b="22500"/>
          <a:stretch/>
        </p:blipFill>
        <p:spPr>
          <a:xfrm>
            <a:off x="7047339" y="1472619"/>
            <a:ext cx="335668" cy="476533"/>
          </a:xfrm>
          <a:prstGeom prst="rect">
            <a:avLst/>
          </a:prstGeom>
        </p:spPr>
      </p:pic>
      <p:pic>
        <p:nvPicPr>
          <p:cNvPr id="38" name="Picture 37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416F68E5-893F-AAD7-C20B-4850DCEED0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9989" y="1451813"/>
            <a:ext cx="389199" cy="5326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77D3EB-5ACD-A454-9F8D-009979D251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13401" y="1493142"/>
            <a:ext cx="526528" cy="4838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DA78008-983E-C780-B469-75FEFEBFCB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1157" y="1612519"/>
            <a:ext cx="476816" cy="3178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C0A16FE-3291-0EF9-017B-6839D4C22B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47877" y="1514582"/>
            <a:ext cx="697822" cy="4629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6060E2A-0C40-2B6B-6A7C-02C963AD6C6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9382" t="68322" r="71391"/>
          <a:stretch/>
        </p:blipFill>
        <p:spPr>
          <a:xfrm>
            <a:off x="9032057" y="1451814"/>
            <a:ext cx="279493" cy="47179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E4B4F24-22C4-F40E-DE99-9EECC14F1CA8}"/>
              </a:ext>
            </a:extLst>
          </p:cNvPr>
          <p:cNvSpPr txBox="1"/>
          <p:nvPr/>
        </p:nvSpPr>
        <p:spPr>
          <a:xfrm>
            <a:off x="4763533" y="1856299"/>
            <a:ext cx="4850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coffee        sugar       salt       pepper       sand       jelly       wax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6024AE2-0B40-1B3D-C4DF-4802D1DFF671}"/>
              </a:ext>
            </a:extLst>
          </p:cNvPr>
          <p:cNvSpPr txBox="1"/>
          <p:nvPr/>
        </p:nvSpPr>
        <p:spPr>
          <a:xfrm>
            <a:off x="4667994" y="3699758"/>
            <a:ext cx="5089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Draw lines to match the mixtures to the best method of separation.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ED55E5E-FF44-27E1-66BC-7D36C4B0286C}"/>
              </a:ext>
            </a:extLst>
          </p:cNvPr>
          <p:cNvSpPr txBox="1"/>
          <p:nvPr/>
        </p:nvSpPr>
        <p:spPr>
          <a:xfrm>
            <a:off x="152746" y="2674588"/>
            <a:ext cx="4338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Explain why the properties of these materials make it a good choice for its purpose.</a:t>
            </a:r>
          </a:p>
          <a:p>
            <a:r>
              <a:rPr lang="en-GB" dirty="0">
                <a:solidFill>
                  <a:srgbClr val="807E80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DF7377-63CC-783C-7367-26B49266A8D1}"/>
              </a:ext>
            </a:extLst>
          </p:cNvPr>
          <p:cNvSpPr txBox="1"/>
          <p:nvPr/>
        </p:nvSpPr>
        <p:spPr>
          <a:xfrm>
            <a:off x="5026180" y="4105748"/>
            <a:ext cx="1555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Mixture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009844E-8C9E-747E-7DB2-2EDD854B8963}"/>
              </a:ext>
            </a:extLst>
          </p:cNvPr>
          <p:cNvSpPr txBox="1"/>
          <p:nvPr/>
        </p:nvSpPr>
        <p:spPr>
          <a:xfrm>
            <a:off x="7539594" y="4106545"/>
            <a:ext cx="1834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Process of separation</a:t>
            </a:r>
          </a:p>
        </p:txBody>
      </p:sp>
      <p:pic>
        <p:nvPicPr>
          <p:cNvPr id="1030" name="Picture 6" descr="Wires, Connection, To Combine">
            <a:extLst>
              <a:ext uri="{FF2B5EF4-FFF2-40B4-BE49-F238E27FC236}">
                <a16:creationId xmlns:a16="http://schemas.microsoft.com/office/drawing/2014/main" id="{A17E20C1-7C3B-6D58-9713-BA97A7C38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339" y="1844615"/>
            <a:ext cx="1101235" cy="73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98B7741-3C92-8A45-1446-1CCE5205130B}"/>
              </a:ext>
            </a:extLst>
          </p:cNvPr>
          <p:cNvCxnSpPr>
            <a:cxnSpLocks/>
          </p:cNvCxnSpPr>
          <p:nvPr/>
        </p:nvCxnSpPr>
        <p:spPr>
          <a:xfrm>
            <a:off x="2719613" y="2334620"/>
            <a:ext cx="697925" cy="0"/>
          </a:xfrm>
          <a:prstGeom prst="line">
            <a:avLst/>
          </a:prstGeom>
          <a:ln w="1270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72FFE5A-1505-A303-2812-3F1787858A7A}"/>
              </a:ext>
            </a:extLst>
          </p:cNvPr>
          <p:cNvCxnSpPr>
            <a:cxnSpLocks/>
          </p:cNvCxnSpPr>
          <p:nvPr/>
        </p:nvCxnSpPr>
        <p:spPr>
          <a:xfrm flipH="1">
            <a:off x="1556292" y="2212414"/>
            <a:ext cx="617483" cy="0"/>
          </a:xfrm>
          <a:prstGeom prst="line">
            <a:avLst/>
          </a:prstGeom>
          <a:ln w="1270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B3F2DFDE-B657-6499-C0BE-882515221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753529"/>
              </p:ext>
            </p:extLst>
          </p:nvPr>
        </p:nvGraphicFramePr>
        <p:xfrm>
          <a:off x="5174879" y="4481850"/>
          <a:ext cx="125845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458">
                  <a:extLst>
                    <a:ext uri="{9D8B030D-6E8A-4147-A177-3AD203B41FA5}">
                      <a16:colId xmlns:a16="http://schemas.microsoft.com/office/drawing/2014/main" val="1475281946"/>
                    </a:ext>
                  </a:extLst>
                </a:gridCol>
              </a:tblGrid>
              <a:tr h="4421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sand and water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346561"/>
                  </a:ext>
                </a:extLst>
              </a:tr>
              <a:tr h="4421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gravel and water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240023"/>
                  </a:ext>
                </a:extLst>
              </a:tr>
              <a:tr h="4421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iron filings and sand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832230"/>
                  </a:ext>
                </a:extLst>
              </a:tr>
              <a:tr h="4421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flour and water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08995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97B1207-A465-0314-2E2F-3920E1EFAD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048263"/>
              </p:ext>
            </p:extLst>
          </p:nvPr>
        </p:nvGraphicFramePr>
        <p:xfrm>
          <a:off x="7839004" y="4527126"/>
          <a:ext cx="1236143" cy="1783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143">
                  <a:extLst>
                    <a:ext uri="{9D8B030D-6E8A-4147-A177-3AD203B41FA5}">
                      <a16:colId xmlns:a16="http://schemas.microsoft.com/office/drawing/2014/main" val="1475281946"/>
                    </a:ext>
                  </a:extLst>
                </a:gridCol>
              </a:tblGrid>
              <a:tr h="4421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magnet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346561"/>
                  </a:ext>
                </a:extLst>
              </a:tr>
              <a:tr h="4421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sieving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240023"/>
                  </a:ext>
                </a:extLst>
              </a:tr>
              <a:tr h="4421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picking out by hand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832230"/>
                  </a:ext>
                </a:extLst>
              </a:tr>
              <a:tr h="4421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filtering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08995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FD0F771-FCE9-D719-6007-029CBC8F1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053830"/>
              </p:ext>
            </p:extLst>
          </p:nvPr>
        </p:nvGraphicFramePr>
        <p:xfrm>
          <a:off x="4927445" y="2193892"/>
          <a:ext cx="4566412" cy="1249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206">
                  <a:extLst>
                    <a:ext uri="{9D8B030D-6E8A-4147-A177-3AD203B41FA5}">
                      <a16:colId xmlns:a16="http://schemas.microsoft.com/office/drawing/2014/main" val="1475281946"/>
                    </a:ext>
                  </a:extLst>
                </a:gridCol>
                <a:gridCol w="2283206">
                  <a:extLst>
                    <a:ext uri="{9D8B030D-6E8A-4147-A177-3AD203B41FA5}">
                      <a16:colId xmlns:a16="http://schemas.microsoft.com/office/drawing/2014/main" val="340603829"/>
                    </a:ext>
                  </a:extLst>
                </a:gridCol>
              </a:tblGrid>
              <a:tr h="44210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Soluble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Insoluble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346561"/>
                  </a:ext>
                </a:extLst>
              </a:tr>
              <a:tr h="80691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24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30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6C96BEE0-CEEF-AC10-97B1-1709EB20E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928777"/>
              </p:ext>
            </p:extLst>
          </p:nvPr>
        </p:nvGraphicFramePr>
        <p:xfrm>
          <a:off x="171454" y="1436078"/>
          <a:ext cx="9563094" cy="4958364"/>
        </p:xfrm>
        <a:graphic>
          <a:graphicData uri="http://schemas.openxmlformats.org/drawingml/2006/table">
            <a:tbl>
              <a:tblPr firstRow="1" bandRow="1"/>
              <a:tblGrid>
                <a:gridCol w="876761">
                  <a:extLst>
                    <a:ext uri="{9D8B030D-6E8A-4147-A177-3AD203B41FA5}">
                      <a16:colId xmlns:a16="http://schemas.microsoft.com/office/drawing/2014/main" val="1475281946"/>
                    </a:ext>
                  </a:extLst>
                </a:gridCol>
                <a:gridCol w="1804315">
                  <a:extLst>
                    <a:ext uri="{9D8B030D-6E8A-4147-A177-3AD203B41FA5}">
                      <a16:colId xmlns:a16="http://schemas.microsoft.com/office/drawing/2014/main" val="1012696998"/>
                    </a:ext>
                  </a:extLst>
                </a:gridCol>
                <a:gridCol w="6882018">
                  <a:extLst>
                    <a:ext uri="{9D8B030D-6E8A-4147-A177-3AD203B41FA5}">
                      <a16:colId xmlns:a16="http://schemas.microsoft.com/office/drawing/2014/main" val="3052423769"/>
                    </a:ext>
                  </a:extLst>
                </a:gridCol>
              </a:tblGrid>
              <a:tr h="41319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conductive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a material that allows heat and/or electricity to pass through it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346561"/>
                  </a:ext>
                </a:extLst>
              </a:tr>
              <a:tr h="41319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magnetic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material that is attracted to a magnet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240023"/>
                  </a:ext>
                </a:extLst>
              </a:tr>
              <a:tr h="41319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thermal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using or producing heat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832230"/>
                  </a:ext>
                </a:extLst>
              </a:tr>
              <a:tr h="41319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conduction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heat moving from one object to another through contact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016837"/>
                  </a:ext>
                </a:extLst>
              </a:tr>
              <a:tr h="41319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hardness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resistance to scratching and pressure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110711"/>
                  </a:ext>
                </a:extLst>
              </a:tr>
              <a:tr h="41319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force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when an object is acted upon by a pull or push motion in a specific direction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035922"/>
                  </a:ext>
                </a:extLst>
              </a:tr>
              <a:tr h="41319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dissolve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to mix with a liquid and become part of the liquid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822618"/>
                  </a:ext>
                </a:extLst>
              </a:tr>
              <a:tr h="41319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solute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 substance that can be dissolved in liquid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7279"/>
                  </a:ext>
                </a:extLst>
              </a:tr>
              <a:tr h="41319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solvent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1200" noProof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 substance that can dissolve in a solute, water is a solvent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822464"/>
                  </a:ext>
                </a:extLst>
              </a:tr>
              <a:tr h="41319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substance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any material, such as sugar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070582"/>
                  </a:ext>
                </a:extLst>
              </a:tr>
              <a:tr h="41319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filtering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the separation of a mixture using a tool with small holes to separate particles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375513"/>
                  </a:ext>
                </a:extLst>
              </a:tr>
              <a:tr h="41319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evaporation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the process where a liquid changes into a gas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90111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A73B00A-4E3F-00DD-2C70-872E1930E028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77B4D-C920-D689-58C9-3902156D1179}"/>
              </a:ext>
            </a:extLst>
          </p:cNvPr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prstClr val="white"/>
                </a:solidFill>
                <a:latin typeface="Arial Rounded MT Bold" panose="020F0704030504030204" pitchFamily="34" charset="77"/>
                <a:cs typeface="Arial"/>
                <a:sym typeface="Arial"/>
              </a:rPr>
              <a:t>Developing Experts Copyright 2022 All Rights Reserved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DC4B3-F383-0AE8-B5F9-68EEFC511239}"/>
              </a:ext>
            </a:extLst>
          </p:cNvPr>
          <p:cNvSpPr txBox="1"/>
          <p:nvPr/>
        </p:nvSpPr>
        <p:spPr>
          <a:xfrm>
            <a:off x="4989879" y="179209"/>
            <a:ext cx="326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Arial Rounded MT Bold" panose="020F0704030504030204" pitchFamily="34" charset="77"/>
                <a:cs typeface="Arial"/>
                <a:sym typeface="Arial"/>
              </a:rPr>
              <a:t>Careers connected to the human body: </a:t>
            </a:r>
          </a:p>
          <a:p>
            <a:r>
              <a:rPr lang="en-GB" sz="1200" b="1" dirty="0">
                <a:solidFill>
                  <a:prstClr val="white"/>
                </a:solidFill>
                <a:cs typeface="Arial"/>
                <a:sym typeface="Arial"/>
              </a:rPr>
              <a:t>doctor, nurse, massage therapist, personal trainer, theatre technician  </a:t>
            </a:r>
            <a:endParaRPr lang="en-GB" sz="1200" b="1" dirty="0">
              <a:solidFill>
                <a:prstClr val="white"/>
              </a:solidFill>
              <a:latin typeface="Arial Rounded MT Bold" panose="020F0704030504030204" pitchFamily="34" charset="77"/>
              <a:cs typeface="Arial"/>
              <a:sym typeface="Arial"/>
            </a:endParaRPr>
          </a:p>
        </p:txBody>
      </p:sp>
      <p:pic>
        <p:nvPicPr>
          <p:cNvPr id="9" name="Picture 8" descr="A picture containing person, indoor, underpants&#10;&#10;Description automatically generated">
            <a:extLst>
              <a:ext uri="{FF2B5EF4-FFF2-40B4-BE49-F238E27FC236}">
                <a16:creationId xmlns:a16="http://schemas.microsoft.com/office/drawing/2014/main" id="{68E616FB-4E53-C9F5-4F44-B40E62BE1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253" y="150579"/>
            <a:ext cx="1398042" cy="7536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59E320-8439-8D5F-45F5-8DC568F27BA9}"/>
              </a:ext>
            </a:extLst>
          </p:cNvPr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1" name="Rounded Rectangle 78">
            <a:extLst>
              <a:ext uri="{FF2B5EF4-FFF2-40B4-BE49-F238E27FC236}">
                <a16:creationId xmlns:a16="http://schemas.microsoft.com/office/drawing/2014/main" id="{98A57C54-C940-57F9-0EC6-34B47D938472}"/>
              </a:ext>
            </a:extLst>
          </p:cNvPr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07C9A-EB06-F9A7-FAD9-5BE039324C61}"/>
              </a:ext>
            </a:extLst>
          </p:cNvPr>
          <p:cNvSpPr txBox="1"/>
          <p:nvPr/>
        </p:nvSpPr>
        <p:spPr>
          <a:xfrm>
            <a:off x="979860" y="174408"/>
            <a:ext cx="4969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77"/>
                <a:cs typeface="Arial"/>
                <a:sym typeface="Arial"/>
              </a:rPr>
              <a:t>Unit Rocket Words: Year 5 – properties of materials</a:t>
            </a:r>
          </a:p>
        </p:txBody>
      </p:sp>
      <p:pic>
        <p:nvPicPr>
          <p:cNvPr id="13" name="Picture 12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DBF417DB-8530-428F-13B0-BB27C7EE2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6" y="73195"/>
            <a:ext cx="815839" cy="85835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A01ED68-67AD-E7C5-378D-34767004F3C7}"/>
              </a:ext>
            </a:extLst>
          </p:cNvPr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D47A67-61A8-FB19-AD39-E888322806FD}"/>
              </a:ext>
            </a:extLst>
          </p:cNvPr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E0E7B8-732F-E018-F21C-2D7AF6D6776E}"/>
              </a:ext>
            </a:extLst>
          </p:cNvPr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950BAAC-6417-69D2-42BF-007BF63B8227}"/>
              </a:ext>
            </a:extLst>
          </p:cNvPr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7E27B2C-C5F7-3F0F-E80D-0A705B25D31A}"/>
              </a:ext>
            </a:extLst>
          </p:cNvPr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330947-75DE-DB3B-EDA0-FB34A6D9D9AC}"/>
              </a:ext>
            </a:extLst>
          </p:cNvPr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934D4BC-D478-7E4B-BC97-A7091FC95D4E}"/>
              </a:ext>
            </a:extLst>
          </p:cNvPr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92A7F52-1F20-1D8C-FC1C-CFA61C7C4C6A}"/>
              </a:ext>
            </a:extLst>
          </p:cNvPr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F1D4D7-2CC7-0569-F9F6-40EA0429BC9E}"/>
              </a:ext>
            </a:extLst>
          </p:cNvPr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DF42345-F3B3-4CB0-8EC4-6FC577C79C0A}"/>
              </a:ext>
            </a:extLst>
          </p:cNvPr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CD4F76E-70DE-3923-D3E6-BCA9C89D9ABE}"/>
              </a:ext>
            </a:extLst>
          </p:cNvPr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7766D00-6D0A-D220-A11C-1C98A72BFC2C}"/>
              </a:ext>
            </a:extLst>
          </p:cNvPr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F149D63-CB05-AF02-0ABC-904E680204F3}"/>
              </a:ext>
            </a:extLst>
          </p:cNvPr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4E68B8-E0C6-AE95-53D9-2C621134C459}"/>
              </a:ext>
            </a:extLst>
          </p:cNvPr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/>
              <a:sym typeface="Arial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F99BB0F6-244C-4DD9-F549-4953D2DB6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74" y="851827"/>
            <a:ext cx="422072" cy="39599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A368602A-080C-0115-7BA2-D17658329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81" y="776582"/>
            <a:ext cx="537111" cy="377947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0A7078B-C318-F144-4500-BED44BFF0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920" y="661822"/>
            <a:ext cx="391342" cy="429352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04120450-C36A-9DFE-5D24-FB39A9433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943" y="643381"/>
            <a:ext cx="353616" cy="41445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8542C0FD-418C-F1B5-36A0-7AF6639C1A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3306" y="857479"/>
            <a:ext cx="373687" cy="254678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7DF2DBE2-2827-BF52-17C9-26BD5FBFEB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9007" y="693785"/>
            <a:ext cx="486961" cy="462643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47D5859E-DA41-3D96-1C45-3B79CE9A3F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1453" y="707360"/>
            <a:ext cx="647405" cy="604879"/>
          </a:xfrm>
          <a:prstGeom prst="rect">
            <a:avLst/>
          </a:prstGeom>
        </p:spPr>
      </p:pic>
      <p:sp>
        <p:nvSpPr>
          <p:cNvPr id="35" name="Rounded Rectangle 26">
            <a:extLst>
              <a:ext uri="{FF2B5EF4-FFF2-40B4-BE49-F238E27FC236}">
                <a16:creationId xmlns:a16="http://schemas.microsoft.com/office/drawing/2014/main" id="{C4037675-C402-F7E1-7463-C30F36C4E602}"/>
              </a:ext>
            </a:extLst>
          </p:cNvPr>
          <p:cNvSpPr/>
          <p:nvPr/>
        </p:nvSpPr>
        <p:spPr>
          <a:xfrm>
            <a:off x="171453" y="1430066"/>
            <a:ext cx="9563094" cy="4958208"/>
          </a:xfrm>
          <a:prstGeom prst="roundRect">
            <a:avLst>
              <a:gd name="adj" fmla="val 2002"/>
            </a:avLst>
          </a:prstGeom>
          <a:noFill/>
          <a:ln w="28575" cap="flat" cmpd="sng" algn="ctr">
            <a:solidFill>
              <a:srgbClr val="55C7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200" dirty="0">
              <a:solidFill>
                <a:srgbClr val="33CCCC"/>
              </a:solidFill>
              <a:latin typeface="Arial Rounded MT Bold" panose="020F0704030504030204" pitchFamily="34" charset="77"/>
              <a:cs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6A19F84-79AB-3541-240F-F6EB418551A3}"/>
              </a:ext>
            </a:extLst>
          </p:cNvPr>
          <p:cNvGrpSpPr/>
          <p:nvPr/>
        </p:nvGrpSpPr>
        <p:grpSpPr>
          <a:xfrm>
            <a:off x="3760002" y="1103587"/>
            <a:ext cx="2385997" cy="617273"/>
            <a:chOff x="4168240" y="976588"/>
            <a:chExt cx="2385997" cy="617273"/>
          </a:xfrm>
        </p:grpSpPr>
        <p:pic>
          <p:nvPicPr>
            <p:cNvPr id="37" name="Picture 3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495E903-168A-CF41-8B82-434B9B3C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68240" y="976588"/>
              <a:ext cx="2385997" cy="61727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5959DDA-881B-C356-D0BF-D3535DED0F2C}"/>
                </a:ext>
              </a:extLst>
            </p:cNvPr>
            <p:cNvSpPr/>
            <p:nvPr/>
          </p:nvSpPr>
          <p:spPr>
            <a:xfrm>
              <a:off x="4443387" y="1110052"/>
              <a:ext cx="1738462" cy="234537"/>
            </a:xfrm>
            <a:prstGeom prst="rect">
              <a:avLst/>
            </a:prstGeom>
            <a:solidFill>
              <a:srgbClr val="55C7CC"/>
            </a:solidFill>
            <a:ln w="12700" cap="flat" cmpd="sng" algn="ctr">
              <a:solidFill>
                <a:srgbClr val="55C7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64043FF-CFA0-F946-D59C-0AA69B3BB469}"/>
                </a:ext>
              </a:extLst>
            </p:cNvPr>
            <p:cNvSpPr txBox="1"/>
            <p:nvPr/>
          </p:nvSpPr>
          <p:spPr>
            <a:xfrm>
              <a:off x="4495778" y="1047935"/>
              <a:ext cx="13884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white"/>
                  </a:solidFill>
                  <a:latin typeface="Arial Rounded MT Bold" panose="020F0704030504030204" pitchFamily="34" charset="77"/>
                  <a:cs typeface="Arial"/>
                  <a:sym typeface="Arial"/>
                </a:rPr>
                <a:t>Rocket Words</a:t>
              </a:r>
            </a:p>
          </p:txBody>
        </p:sp>
      </p:grpSp>
      <p:pic>
        <p:nvPicPr>
          <p:cNvPr id="40" name="Picture 39" descr="A picture containing sky, outdoor, outdoor object, pylon&#10;&#10;Description automatically generated">
            <a:extLst>
              <a:ext uri="{FF2B5EF4-FFF2-40B4-BE49-F238E27FC236}">
                <a16:creationId xmlns:a16="http://schemas.microsoft.com/office/drawing/2014/main" id="{013AA156-789F-AB2C-1B5D-D95484BC6B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19601" y="1475183"/>
            <a:ext cx="539008" cy="342055"/>
          </a:xfrm>
          <a:prstGeom prst="rect">
            <a:avLst/>
          </a:prstGeom>
        </p:spPr>
      </p:pic>
      <p:pic>
        <p:nvPicPr>
          <p:cNvPr id="41" name="Picture 40" descr="A close-up of a roller coaster&#10;&#10;Description automatically generated with medium confidence">
            <a:extLst>
              <a:ext uri="{FF2B5EF4-FFF2-40B4-BE49-F238E27FC236}">
                <a16:creationId xmlns:a16="http://schemas.microsoft.com/office/drawing/2014/main" id="{5117438E-AA13-68EF-7956-A9A995552F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931" y="1911142"/>
            <a:ext cx="522174" cy="293723"/>
          </a:xfrm>
          <a:prstGeom prst="rect">
            <a:avLst/>
          </a:prstGeom>
        </p:spPr>
      </p:pic>
      <p:pic>
        <p:nvPicPr>
          <p:cNvPr id="42" name="Picture 41" descr="A picture containing outdoor, nature, boat&#10;&#10;Description automatically generated">
            <a:extLst>
              <a:ext uri="{FF2B5EF4-FFF2-40B4-BE49-F238E27FC236}">
                <a16:creationId xmlns:a16="http://schemas.microsoft.com/office/drawing/2014/main" id="{721C8D3E-F9F2-AB2B-12BD-C22A100252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469" y="2292386"/>
            <a:ext cx="544091" cy="344510"/>
          </a:xfrm>
          <a:prstGeom prst="rect">
            <a:avLst/>
          </a:prstGeom>
        </p:spPr>
      </p:pic>
      <p:pic>
        <p:nvPicPr>
          <p:cNvPr id="43" name="Picture 42" descr="A power line tower&#10;&#10;Description automatically generated with medium confidence">
            <a:extLst>
              <a:ext uri="{FF2B5EF4-FFF2-40B4-BE49-F238E27FC236}">
                <a16:creationId xmlns:a16="http://schemas.microsoft.com/office/drawing/2014/main" id="{5274DB68-A0A6-EEA8-C06D-47AE8BE29F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6043" y="2706729"/>
            <a:ext cx="592777" cy="326068"/>
          </a:xfrm>
          <a:prstGeom prst="rect">
            <a:avLst/>
          </a:prstGeom>
        </p:spPr>
      </p:pic>
      <p:pic>
        <p:nvPicPr>
          <p:cNvPr id="44" name="Picture 43" descr="A picture containing piece&#10;&#10;Description automatically generated">
            <a:extLst>
              <a:ext uri="{FF2B5EF4-FFF2-40B4-BE49-F238E27FC236}">
                <a16:creationId xmlns:a16="http://schemas.microsoft.com/office/drawing/2014/main" id="{557D33A6-F451-EF3E-92D3-95186A8177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3930" y="3135997"/>
            <a:ext cx="525629" cy="326068"/>
          </a:xfrm>
          <a:prstGeom prst="rect">
            <a:avLst/>
          </a:prstGeom>
        </p:spPr>
      </p:pic>
      <p:pic>
        <p:nvPicPr>
          <p:cNvPr id="45" name="Picture 44" descr="A picture containing indoor, wooden, lamp&#10;&#10;Description automatically generated">
            <a:extLst>
              <a:ext uri="{FF2B5EF4-FFF2-40B4-BE49-F238E27FC236}">
                <a16:creationId xmlns:a16="http://schemas.microsoft.com/office/drawing/2014/main" id="{6CEBF908-9FB4-9526-F620-8E735148AB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042" y="3517684"/>
            <a:ext cx="553516" cy="355244"/>
          </a:xfrm>
          <a:prstGeom prst="rect">
            <a:avLst/>
          </a:prstGeom>
        </p:spPr>
      </p:pic>
      <p:pic>
        <p:nvPicPr>
          <p:cNvPr id="46" name="Picture 45" descr="A picture containing container, glass&#10;&#10;Description automatically generated">
            <a:extLst>
              <a:ext uri="{FF2B5EF4-FFF2-40B4-BE49-F238E27FC236}">
                <a16:creationId xmlns:a16="http://schemas.microsoft.com/office/drawing/2014/main" id="{E7DA852C-A61E-AD0B-BDA2-3522719D82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9601" y="3951287"/>
            <a:ext cx="508041" cy="338958"/>
          </a:xfrm>
          <a:prstGeom prst="rect">
            <a:avLst/>
          </a:prstGeom>
        </p:spPr>
      </p:pic>
      <p:pic>
        <p:nvPicPr>
          <p:cNvPr id="47" name="Picture 46" descr="A picture containing floor&#10;&#10;Description automatically generated">
            <a:extLst>
              <a:ext uri="{FF2B5EF4-FFF2-40B4-BE49-F238E27FC236}">
                <a16:creationId xmlns:a16="http://schemas.microsoft.com/office/drawing/2014/main" id="{53A78C8F-4AB3-BEC8-463F-D68A21181F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9601" y="4360076"/>
            <a:ext cx="508041" cy="338958"/>
          </a:xfrm>
          <a:prstGeom prst="rect">
            <a:avLst/>
          </a:prstGeom>
        </p:spPr>
      </p:pic>
      <p:pic>
        <p:nvPicPr>
          <p:cNvPr id="48" name="Picture 47" descr="A drop of water falling into water&#10;&#10;Description automatically generated with low confidence">
            <a:extLst>
              <a:ext uri="{FF2B5EF4-FFF2-40B4-BE49-F238E27FC236}">
                <a16:creationId xmlns:a16="http://schemas.microsoft.com/office/drawing/2014/main" id="{5FF1FCA6-B116-CAC4-CE99-03EECBDF801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3931" y="4781806"/>
            <a:ext cx="508041" cy="338959"/>
          </a:xfrm>
          <a:prstGeom prst="rect">
            <a:avLst/>
          </a:prstGeom>
        </p:spPr>
      </p:pic>
      <p:pic>
        <p:nvPicPr>
          <p:cNvPr id="49" name="Picture 48" descr="A close-up of a whale's tail&#10;&#10;Description automatically generated with low confidence">
            <a:extLst>
              <a:ext uri="{FF2B5EF4-FFF2-40B4-BE49-F238E27FC236}">
                <a16:creationId xmlns:a16="http://schemas.microsoft.com/office/drawing/2014/main" id="{C5B039E6-EE10-5CEE-A596-B76D76695FD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3931" y="5175841"/>
            <a:ext cx="503711" cy="336070"/>
          </a:xfrm>
          <a:prstGeom prst="rect">
            <a:avLst/>
          </a:prstGeom>
        </p:spPr>
      </p:pic>
      <p:pic>
        <p:nvPicPr>
          <p:cNvPr id="50" name="Picture 49" descr="A picture containing kitchenware, strainer, indoor&#10;&#10;Description automatically generated">
            <a:extLst>
              <a:ext uri="{FF2B5EF4-FFF2-40B4-BE49-F238E27FC236}">
                <a16:creationId xmlns:a16="http://schemas.microsoft.com/office/drawing/2014/main" id="{CC50E7CB-9F0C-7FD4-25DC-3A968694F16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8261" y="5608845"/>
            <a:ext cx="503711" cy="33764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624DDE6-511F-0209-C647-B135478392E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6042" y="6015811"/>
            <a:ext cx="512333" cy="3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10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10493</TotalTime>
  <Words>490</Words>
  <Application>Microsoft Macintosh PowerPoint</Application>
  <PresentationFormat>A4 Paper (210x297 mm)</PresentationFormat>
  <Paragraphs>106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Eirinn Friel</cp:lastModifiedBy>
  <cp:revision>39</cp:revision>
  <dcterms:created xsi:type="dcterms:W3CDTF">2022-07-14T08:20:57Z</dcterms:created>
  <dcterms:modified xsi:type="dcterms:W3CDTF">2024-08-03T15:06:04Z</dcterms:modified>
</cp:coreProperties>
</file>